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Nunito"/>
      <p:regular r:id="rId33"/>
      <p:bold r:id="rId34"/>
      <p:italic r:id="rId35"/>
      <p:boldItalic r:id="rId36"/>
    </p:embeddedFont>
    <p:embeddedFont>
      <p:font typeface="La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300110E-278A-47F9-ABB2-8A7F5B8A9FEB}">
  <a:tblStyle styleId="{1300110E-278A-47F9-ABB2-8A7F5B8A9FE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Nunito-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Nunito-italic.fntdata"/><Relationship Id="rId12" Type="http://schemas.openxmlformats.org/officeDocument/2006/relationships/slide" Target="slides/slide6.xml"/><Relationship Id="rId34" Type="http://schemas.openxmlformats.org/officeDocument/2006/relationships/font" Target="fonts/Nunito-bold.fntdata"/><Relationship Id="rId15" Type="http://schemas.openxmlformats.org/officeDocument/2006/relationships/slide" Target="slides/slide9.xml"/><Relationship Id="rId37" Type="http://schemas.openxmlformats.org/officeDocument/2006/relationships/font" Target="fonts/Lato-regular.fntdata"/><Relationship Id="rId14" Type="http://schemas.openxmlformats.org/officeDocument/2006/relationships/slide" Target="slides/slide8.xml"/><Relationship Id="rId36" Type="http://schemas.openxmlformats.org/officeDocument/2006/relationships/font" Target="fonts/Nunito-boldItalic.fntdata"/><Relationship Id="rId17" Type="http://schemas.openxmlformats.org/officeDocument/2006/relationships/slide" Target="slides/slide11.xml"/><Relationship Id="rId39" Type="http://schemas.openxmlformats.org/officeDocument/2006/relationships/font" Target="fonts/Lato-italic.fntdata"/><Relationship Id="rId16" Type="http://schemas.openxmlformats.org/officeDocument/2006/relationships/slide" Target="slides/slide10.xml"/><Relationship Id="rId38" Type="http://schemas.openxmlformats.org/officeDocument/2006/relationships/font" Target="fonts/Lato-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6300435c0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6300435c0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a343dbe14e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a343dbe14e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6300435c0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6300435c0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a343dbe14e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a343dbe14e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a343dbe14e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a343dbe14e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a343dbe14e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a343dbe14e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62d3d37e77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62d3d37e77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62d3d37e77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62d3d37e77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62d3d37e77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262d3d37e77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62d3d37e77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62d3d37e77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a34c9d4be4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a34c9d4be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62d3d37e77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62d3d37e77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62d3d37e77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62d3d37e77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62d3d37e77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62d3d37e77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62d3d37e77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62d3d37e77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62d3d37e77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62d3d37e77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a34c9d4be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a34c9d4be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a375aa561c_5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a375aa561c_5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62d3d37e77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62d3d37e77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a343dbe14e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a343dbe14e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a343dbe14e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a343dbe14e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a34c9d4be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a34c9d4be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a34c9d4be4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a34c9d4be4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62d3d37e77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62d3d37e77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62d3d37e77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62d3d37e77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9.png"/><Relationship Id="rId6"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nvSpPr>
        <p:spPr>
          <a:xfrm>
            <a:off x="1091250" y="1503150"/>
            <a:ext cx="6642300" cy="9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800">
                <a:solidFill>
                  <a:srgbClr val="AF7B51"/>
                </a:solidFill>
                <a:latin typeface="Nunito"/>
                <a:ea typeface="Nunito"/>
                <a:cs typeface="Nunito"/>
                <a:sym typeface="Nunito"/>
              </a:rPr>
              <a:t>Cropland Classification</a:t>
            </a:r>
            <a:endParaRPr sz="1300">
              <a:solidFill>
                <a:schemeClr val="dk2"/>
              </a:solidFill>
              <a:latin typeface="Calibri"/>
              <a:ea typeface="Calibri"/>
              <a:cs typeface="Calibri"/>
              <a:sym typeface="Calibri"/>
            </a:endParaRPr>
          </a:p>
        </p:txBody>
      </p:sp>
      <p:sp>
        <p:nvSpPr>
          <p:cNvPr id="129" name="Google Shape;129;p13"/>
          <p:cNvSpPr txBox="1"/>
          <p:nvPr/>
        </p:nvSpPr>
        <p:spPr>
          <a:xfrm>
            <a:off x="1091250" y="2462850"/>
            <a:ext cx="6642300" cy="959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600">
                <a:solidFill>
                  <a:srgbClr val="AF7B51"/>
                </a:solidFill>
                <a:latin typeface="Calibri"/>
                <a:ea typeface="Calibri"/>
                <a:cs typeface="Calibri"/>
                <a:sym typeface="Calibri"/>
              </a:rPr>
              <a:t>By</a:t>
            </a:r>
            <a:br>
              <a:rPr lang="en" sz="1600">
                <a:solidFill>
                  <a:srgbClr val="AF7B51"/>
                </a:solidFill>
                <a:latin typeface="Calibri"/>
                <a:ea typeface="Calibri"/>
                <a:cs typeface="Calibri"/>
                <a:sym typeface="Calibri"/>
              </a:rPr>
            </a:br>
            <a:r>
              <a:rPr lang="en" sz="1600">
                <a:solidFill>
                  <a:srgbClr val="AF7B51"/>
                </a:solidFill>
                <a:latin typeface="Calibri"/>
                <a:ea typeface="Calibri"/>
                <a:cs typeface="Calibri"/>
                <a:sym typeface="Calibri"/>
              </a:rPr>
              <a:t> Ashish Masih, Quan Nguyen, Shubham Saraf, Salem Nyacyesa.</a:t>
            </a:r>
            <a:endParaRPr sz="1600">
              <a:solidFill>
                <a:srgbClr val="AF7B51"/>
              </a:solidFill>
              <a:latin typeface="Calibri"/>
              <a:ea typeface="Calibri"/>
              <a:cs typeface="Calibri"/>
              <a:sym typeface="Calibri"/>
            </a:endParaRPr>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Crop vs no crop: Dataset</a:t>
            </a:r>
            <a:endParaRPr/>
          </a:p>
        </p:txBody>
      </p:sp>
      <p:sp>
        <p:nvSpPr>
          <p:cNvPr id="194" name="Google Shape;194;p22"/>
          <p:cNvSpPr txBox="1"/>
          <p:nvPr>
            <p:ph idx="1" type="body"/>
          </p:nvPr>
        </p:nvSpPr>
        <p:spPr>
          <a:xfrm>
            <a:off x="762400" y="1990725"/>
            <a:ext cx="2934900" cy="24480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Brightness Temperature</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Original image is 837x845</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Sampled into 256X256</a:t>
            </a:r>
            <a:endParaRPr sz="1700">
              <a:latin typeface="Times New Roman"/>
              <a:ea typeface="Times New Roman"/>
              <a:cs typeface="Times New Roman"/>
              <a:sym typeface="Times New Roman"/>
            </a:endParaRPr>
          </a:p>
          <a:p>
            <a:pPr indent="0" lvl="0" marL="0" rtl="0" algn="l">
              <a:spcBef>
                <a:spcPts val="1200"/>
              </a:spcBef>
              <a:spcAft>
                <a:spcPts val="1200"/>
              </a:spcAft>
              <a:buNone/>
            </a:pPr>
            <a:r>
              <a:t/>
            </a:r>
            <a:endParaRPr sz="1700"/>
          </a:p>
        </p:txBody>
      </p:sp>
      <p:pic>
        <p:nvPicPr>
          <p:cNvPr id="195" name="Google Shape;195;p22"/>
          <p:cNvPicPr preferRelativeResize="0"/>
          <p:nvPr/>
        </p:nvPicPr>
        <p:blipFill>
          <a:blip r:embed="rId3">
            <a:alphaModFix/>
          </a:blip>
          <a:stretch>
            <a:fillRect/>
          </a:stretch>
        </p:blipFill>
        <p:spPr>
          <a:xfrm>
            <a:off x="3499375" y="1800198"/>
            <a:ext cx="5401424" cy="2708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Crop vs no crop: Dataset</a:t>
            </a:r>
            <a:endParaRPr/>
          </a:p>
        </p:txBody>
      </p:sp>
      <p:pic>
        <p:nvPicPr>
          <p:cNvPr id="201" name="Google Shape;201;p23"/>
          <p:cNvPicPr preferRelativeResize="0"/>
          <p:nvPr/>
        </p:nvPicPr>
        <p:blipFill>
          <a:blip r:embed="rId3">
            <a:alphaModFix/>
          </a:blip>
          <a:stretch>
            <a:fillRect/>
          </a:stretch>
        </p:blipFill>
        <p:spPr>
          <a:xfrm>
            <a:off x="5028425" y="1707050"/>
            <a:ext cx="3159315" cy="3038500"/>
          </a:xfrm>
          <a:prstGeom prst="rect">
            <a:avLst/>
          </a:prstGeom>
          <a:noFill/>
          <a:ln>
            <a:noFill/>
          </a:ln>
        </p:spPr>
      </p:pic>
      <p:pic>
        <p:nvPicPr>
          <p:cNvPr id="202" name="Google Shape;202;p23"/>
          <p:cNvPicPr preferRelativeResize="0"/>
          <p:nvPr/>
        </p:nvPicPr>
        <p:blipFill>
          <a:blip r:embed="rId4">
            <a:alphaModFix/>
          </a:blip>
          <a:stretch>
            <a:fillRect/>
          </a:stretch>
        </p:blipFill>
        <p:spPr>
          <a:xfrm>
            <a:off x="2738227" y="2195362"/>
            <a:ext cx="2047525" cy="1972990"/>
          </a:xfrm>
          <a:prstGeom prst="rect">
            <a:avLst/>
          </a:prstGeom>
          <a:noFill/>
          <a:ln>
            <a:noFill/>
          </a:ln>
        </p:spPr>
      </p:pic>
      <p:pic>
        <p:nvPicPr>
          <p:cNvPr id="203" name="Google Shape;203;p23"/>
          <p:cNvPicPr preferRelativeResize="0"/>
          <p:nvPr/>
        </p:nvPicPr>
        <p:blipFill>
          <a:blip r:embed="rId5">
            <a:alphaModFix/>
          </a:blip>
          <a:stretch>
            <a:fillRect/>
          </a:stretch>
        </p:blipFill>
        <p:spPr>
          <a:xfrm>
            <a:off x="876725" y="1707038"/>
            <a:ext cx="1618825" cy="1524650"/>
          </a:xfrm>
          <a:prstGeom prst="rect">
            <a:avLst/>
          </a:prstGeom>
          <a:noFill/>
          <a:ln>
            <a:noFill/>
          </a:ln>
        </p:spPr>
      </p:pic>
      <p:pic>
        <p:nvPicPr>
          <p:cNvPr id="204" name="Google Shape;204;p23"/>
          <p:cNvPicPr preferRelativeResize="0"/>
          <p:nvPr/>
        </p:nvPicPr>
        <p:blipFill>
          <a:blip r:embed="rId6">
            <a:alphaModFix/>
          </a:blip>
          <a:stretch>
            <a:fillRect/>
          </a:stretch>
        </p:blipFill>
        <p:spPr>
          <a:xfrm>
            <a:off x="876725" y="3322009"/>
            <a:ext cx="1618824" cy="153564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Crop vs no crop: Model Architecture</a:t>
            </a:r>
            <a:endParaRPr/>
          </a:p>
        </p:txBody>
      </p:sp>
      <p:sp>
        <p:nvSpPr>
          <p:cNvPr id="210" name="Google Shape;210;p24"/>
          <p:cNvSpPr txBox="1"/>
          <p:nvPr>
            <p:ph idx="1" type="body"/>
          </p:nvPr>
        </p:nvSpPr>
        <p:spPr>
          <a:xfrm>
            <a:off x="819150" y="1811225"/>
            <a:ext cx="4211100" cy="2627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UNets</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Have 5 level for contraction and expansion</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Dropout is used to prevent overfitting.</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Dimension is halved and number of channels is doubled as we go to higher level</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Each level ends with pooling layer for downsampling.</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For expansion last layer of contraction is added.</a:t>
            </a:r>
            <a:endParaRPr sz="1700"/>
          </a:p>
        </p:txBody>
      </p:sp>
      <p:pic>
        <p:nvPicPr>
          <p:cNvPr id="211" name="Google Shape;211;p24"/>
          <p:cNvPicPr preferRelativeResize="0"/>
          <p:nvPr/>
        </p:nvPicPr>
        <p:blipFill>
          <a:blip r:embed="rId3">
            <a:alphaModFix/>
          </a:blip>
          <a:stretch>
            <a:fillRect/>
          </a:stretch>
        </p:blipFill>
        <p:spPr>
          <a:xfrm>
            <a:off x="5030375" y="1800200"/>
            <a:ext cx="3808300" cy="23712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Crop vs no crop: Model Architecture</a:t>
            </a:r>
            <a:endParaRPr/>
          </a:p>
        </p:txBody>
      </p:sp>
      <p:pic>
        <p:nvPicPr>
          <p:cNvPr id="217" name="Google Shape;217;p25"/>
          <p:cNvPicPr preferRelativeResize="0"/>
          <p:nvPr/>
        </p:nvPicPr>
        <p:blipFill>
          <a:blip r:embed="rId3">
            <a:alphaModFix/>
          </a:blip>
          <a:stretch>
            <a:fillRect/>
          </a:stretch>
        </p:blipFill>
        <p:spPr>
          <a:xfrm>
            <a:off x="1083750" y="1568975"/>
            <a:ext cx="3148285" cy="3038498"/>
          </a:xfrm>
          <a:prstGeom prst="rect">
            <a:avLst/>
          </a:prstGeom>
          <a:noFill/>
          <a:ln>
            <a:noFill/>
          </a:ln>
        </p:spPr>
      </p:pic>
      <p:pic>
        <p:nvPicPr>
          <p:cNvPr id="218" name="Google Shape;218;p25"/>
          <p:cNvPicPr preferRelativeResize="0"/>
          <p:nvPr/>
        </p:nvPicPr>
        <p:blipFill>
          <a:blip r:embed="rId4">
            <a:alphaModFix/>
          </a:blip>
          <a:stretch>
            <a:fillRect/>
          </a:stretch>
        </p:blipFill>
        <p:spPr>
          <a:xfrm>
            <a:off x="4955460" y="1568975"/>
            <a:ext cx="2699634" cy="3038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Crop vs no crop: Results</a:t>
            </a:r>
            <a:endParaRPr/>
          </a:p>
        </p:txBody>
      </p:sp>
      <p:sp>
        <p:nvSpPr>
          <p:cNvPr id="224" name="Google Shape;224;p26"/>
          <p:cNvSpPr txBox="1"/>
          <p:nvPr>
            <p:ph idx="1" type="body"/>
          </p:nvPr>
        </p:nvSpPr>
        <p:spPr>
          <a:xfrm>
            <a:off x="762400" y="1990725"/>
            <a:ext cx="2934900" cy="24480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Times New Roman"/>
              <a:buChar char="●"/>
            </a:pPr>
            <a:r>
              <a:rPr lang="en" sz="1500"/>
              <a:t>After training for 50 epochs </a:t>
            </a:r>
            <a:r>
              <a:rPr lang="en" sz="1500"/>
              <a:t>accuracy</a:t>
            </a:r>
            <a:r>
              <a:rPr lang="en" sz="1500"/>
              <a:t> was at 45% and increasing.</a:t>
            </a:r>
            <a:endParaRPr sz="1500"/>
          </a:p>
          <a:p>
            <a:pPr indent="-323850" lvl="0" marL="457200" rtl="0" algn="l">
              <a:spcBef>
                <a:spcPts val="0"/>
              </a:spcBef>
              <a:spcAft>
                <a:spcPts val="0"/>
              </a:spcAft>
              <a:buSzPts val="1500"/>
              <a:buChar char="●"/>
            </a:pPr>
            <a:r>
              <a:rPr lang="en" sz="1500"/>
              <a:t>There is huge spike in accuracy around epoch 15, due to limiting computation resources, going further is not an option. </a:t>
            </a:r>
            <a:endParaRPr sz="1500"/>
          </a:p>
        </p:txBody>
      </p:sp>
      <p:pic>
        <p:nvPicPr>
          <p:cNvPr id="225" name="Google Shape;225;p26"/>
          <p:cNvPicPr preferRelativeResize="0"/>
          <p:nvPr/>
        </p:nvPicPr>
        <p:blipFill>
          <a:blip r:embed="rId3">
            <a:alphaModFix/>
          </a:blip>
          <a:stretch>
            <a:fillRect/>
          </a:stretch>
        </p:blipFill>
        <p:spPr>
          <a:xfrm>
            <a:off x="5309525" y="1990725"/>
            <a:ext cx="3145350" cy="2387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Crop vs no crop: Model weaknesses</a:t>
            </a:r>
            <a:endParaRPr/>
          </a:p>
        </p:txBody>
      </p:sp>
      <p:sp>
        <p:nvSpPr>
          <p:cNvPr id="231" name="Google Shape;231;p27"/>
          <p:cNvSpPr txBox="1"/>
          <p:nvPr>
            <p:ph idx="1" type="body"/>
          </p:nvPr>
        </p:nvSpPr>
        <p:spPr>
          <a:xfrm>
            <a:off x="762400" y="1990725"/>
            <a:ext cx="7207500" cy="24480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350">
                <a:solidFill>
                  <a:srgbClr val="222222"/>
                </a:solidFill>
                <a:highlight>
                  <a:srgbClr val="FFFFFF"/>
                </a:highlight>
                <a:latin typeface="Lato"/>
                <a:ea typeface="Lato"/>
                <a:cs typeface="Lato"/>
                <a:sym typeface="Lato"/>
              </a:rPr>
              <a:t>A large number of parameters: UNet has many parameters due to the skip connections and the additional layers in the expanding path.</a:t>
            </a:r>
            <a:endParaRPr sz="1350">
              <a:solidFill>
                <a:srgbClr val="222222"/>
              </a:solidFill>
              <a:highlight>
                <a:srgbClr val="FFFFFF"/>
              </a:highlight>
              <a:latin typeface="Lato"/>
              <a:ea typeface="Lato"/>
              <a:cs typeface="Lato"/>
              <a:sym typeface="Lato"/>
            </a:endParaRPr>
          </a:p>
          <a:p>
            <a:pPr indent="-314325" lvl="0" marL="457200" rtl="0" algn="l">
              <a:spcBef>
                <a:spcPts val="0"/>
              </a:spcBef>
              <a:spcAft>
                <a:spcPts val="0"/>
              </a:spcAft>
              <a:buClr>
                <a:srgbClr val="222222"/>
              </a:buClr>
              <a:buSzPts val="1350"/>
              <a:buFont typeface="Lato"/>
              <a:buChar char="●"/>
            </a:pPr>
            <a:r>
              <a:rPr lang="en" sz="1350">
                <a:solidFill>
                  <a:srgbClr val="222222"/>
                </a:solidFill>
                <a:highlight>
                  <a:srgbClr val="FFFFFF"/>
                </a:highlight>
                <a:latin typeface="Lato"/>
                <a:ea typeface="Lato"/>
                <a:cs typeface="Lato"/>
                <a:sym typeface="Lato"/>
              </a:rPr>
              <a:t>High computational cost: UNet requires additional computations due to the skip connections, which can make it more computationally expensive than other architectures.</a:t>
            </a:r>
            <a:endParaRPr sz="1350">
              <a:solidFill>
                <a:srgbClr val="222222"/>
              </a:solidFill>
              <a:highlight>
                <a:srgbClr val="FFFFFF"/>
              </a:highlight>
              <a:latin typeface="Lato"/>
              <a:ea typeface="Lato"/>
              <a:cs typeface="Lato"/>
              <a:sym typeface="Lato"/>
            </a:endParaRPr>
          </a:p>
          <a:p>
            <a:pPr indent="-314325" lvl="0" marL="457200" rtl="0" algn="l">
              <a:spcBef>
                <a:spcPts val="0"/>
              </a:spcBef>
              <a:spcAft>
                <a:spcPts val="0"/>
              </a:spcAft>
              <a:buClr>
                <a:srgbClr val="222222"/>
              </a:buClr>
              <a:buSzPts val="1350"/>
              <a:buFont typeface="Lato"/>
              <a:buChar char="●"/>
            </a:pPr>
            <a:r>
              <a:rPr lang="en" sz="1350">
                <a:solidFill>
                  <a:srgbClr val="222222"/>
                </a:solidFill>
                <a:highlight>
                  <a:srgbClr val="FFFFFF"/>
                </a:highlight>
                <a:latin typeface="Lato"/>
                <a:ea typeface="Lato"/>
                <a:cs typeface="Lato"/>
                <a:sym typeface="Lato"/>
              </a:rPr>
              <a:t>Sensitive to initialization: UNet can be sensitive to the initialization of the model parameters, as the skip connections can amplify any errors in the initial weights. This can make it more difficult to train UNet compared to other architectures.</a:t>
            </a:r>
            <a:endParaRPr sz="1350">
              <a:solidFill>
                <a:srgbClr val="222222"/>
              </a:solidFill>
              <a:highlight>
                <a:srgbClr val="FFFFFF"/>
              </a:highlight>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Objective 3: Crop classification</a:t>
            </a:r>
            <a:endParaRPr/>
          </a:p>
        </p:txBody>
      </p:sp>
      <p:sp>
        <p:nvSpPr>
          <p:cNvPr id="237" name="Google Shape;237;p28"/>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T</a:t>
            </a:r>
            <a:r>
              <a:rPr lang="en" sz="1700">
                <a:latin typeface="Times New Roman"/>
                <a:ea typeface="Times New Roman"/>
                <a:cs typeface="Times New Roman"/>
                <a:sym typeface="Times New Roman"/>
              </a:rPr>
              <a:t>he goal is to classify crops in an image into one of 15 crop types. </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The dataset is a set of images encoding the Brightness Temperature of that region. </a:t>
            </a:r>
            <a:endParaRPr sz="1700">
              <a:latin typeface="Times New Roman"/>
              <a:ea typeface="Times New Roman"/>
              <a:cs typeface="Times New Roman"/>
              <a:sym typeface="Times New Roman"/>
            </a:endParaRPr>
          </a:p>
          <a:p>
            <a:pPr indent="-323850" lvl="1" marL="9144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Brightness temperature (apparent temperature) is a measurement of the infrared radiation as seen by the satellite at top of the atmosphere. Reduction in signal strength due to haze, cloud, refraction etc. not considered.</a:t>
            </a:r>
            <a:endParaRPr sz="150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Crop Classification: Data Augmentation</a:t>
            </a:r>
            <a:endParaRPr/>
          </a:p>
        </p:txBody>
      </p:sp>
      <p:sp>
        <p:nvSpPr>
          <p:cNvPr id="243" name="Google Shape;243;p29"/>
          <p:cNvSpPr txBox="1"/>
          <p:nvPr>
            <p:ph idx="1" type="body"/>
          </p:nvPr>
        </p:nvSpPr>
        <p:spPr>
          <a:xfrm>
            <a:off x="819150" y="1990725"/>
            <a:ext cx="3663600" cy="24480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Each image is originally 900 x 900. </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I</a:t>
            </a:r>
            <a:r>
              <a:rPr lang="en" sz="1500">
                <a:latin typeface="Times New Roman"/>
                <a:ea typeface="Times New Roman"/>
                <a:cs typeface="Times New Roman"/>
                <a:sym typeface="Times New Roman"/>
              </a:rPr>
              <a:t>mages of size 128 x 128 are sampled from the </a:t>
            </a:r>
            <a:r>
              <a:rPr lang="en" sz="1500">
                <a:latin typeface="Times New Roman"/>
                <a:ea typeface="Times New Roman"/>
                <a:cs typeface="Times New Roman"/>
                <a:sym typeface="Times New Roman"/>
              </a:rPr>
              <a:t>original</a:t>
            </a:r>
            <a:r>
              <a:rPr lang="en" sz="1500">
                <a:latin typeface="Times New Roman"/>
                <a:ea typeface="Times New Roman"/>
                <a:cs typeface="Times New Roman"/>
                <a:sym typeface="Times New Roman"/>
              </a:rPr>
              <a:t> image and are used for training and testing. </a:t>
            </a:r>
            <a:endParaRPr sz="1500">
              <a:latin typeface="Times New Roman"/>
              <a:ea typeface="Times New Roman"/>
              <a:cs typeface="Times New Roman"/>
              <a:sym typeface="Times New Roman"/>
            </a:endParaRPr>
          </a:p>
          <a:p>
            <a:pPr indent="-323850" lvl="0" marL="4572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The sub-image is </a:t>
            </a:r>
            <a:r>
              <a:rPr lang="en" sz="1500">
                <a:latin typeface="Times New Roman"/>
                <a:ea typeface="Times New Roman"/>
                <a:cs typeface="Times New Roman"/>
                <a:sym typeface="Times New Roman"/>
              </a:rPr>
              <a:t>then</a:t>
            </a:r>
            <a:r>
              <a:rPr lang="en" sz="1500">
                <a:latin typeface="Times New Roman"/>
                <a:ea typeface="Times New Roman"/>
                <a:cs typeface="Times New Roman"/>
                <a:sym typeface="Times New Roman"/>
              </a:rPr>
              <a:t> compared </a:t>
            </a:r>
            <a:r>
              <a:rPr lang="en" sz="1500">
                <a:latin typeface="Times New Roman"/>
                <a:ea typeface="Times New Roman"/>
                <a:cs typeface="Times New Roman"/>
                <a:sym typeface="Times New Roman"/>
              </a:rPr>
              <a:t>against</a:t>
            </a:r>
            <a:r>
              <a:rPr lang="en" sz="1500">
                <a:latin typeface="Times New Roman"/>
                <a:ea typeface="Times New Roman"/>
                <a:cs typeface="Times New Roman"/>
                <a:sym typeface="Times New Roman"/>
              </a:rPr>
              <a:t> USDA </a:t>
            </a:r>
            <a:r>
              <a:rPr lang="en" sz="1500">
                <a:latin typeface="Times New Roman"/>
                <a:ea typeface="Times New Roman"/>
                <a:cs typeface="Times New Roman"/>
                <a:sym typeface="Times New Roman"/>
              </a:rPr>
              <a:t>NASS Cropland Data to obtain crop labels.</a:t>
            </a:r>
            <a:endParaRPr sz="1500">
              <a:latin typeface="Times New Roman"/>
              <a:ea typeface="Times New Roman"/>
              <a:cs typeface="Times New Roman"/>
              <a:sym typeface="Times New Roman"/>
            </a:endParaRPr>
          </a:p>
        </p:txBody>
      </p:sp>
      <p:pic>
        <p:nvPicPr>
          <p:cNvPr id="244" name="Google Shape;244;p29"/>
          <p:cNvPicPr preferRelativeResize="0"/>
          <p:nvPr/>
        </p:nvPicPr>
        <p:blipFill>
          <a:blip r:embed="rId3">
            <a:alphaModFix/>
          </a:blip>
          <a:stretch>
            <a:fillRect/>
          </a:stretch>
        </p:blipFill>
        <p:spPr>
          <a:xfrm>
            <a:off x="4572000" y="1800200"/>
            <a:ext cx="4216000" cy="2448000"/>
          </a:xfrm>
          <a:prstGeom prst="rect">
            <a:avLst/>
          </a:prstGeom>
          <a:noFill/>
          <a:ln>
            <a:noFill/>
          </a:ln>
        </p:spPr>
      </p:pic>
      <p:sp>
        <p:nvSpPr>
          <p:cNvPr id="245" name="Google Shape;245;p29"/>
          <p:cNvSpPr txBox="1"/>
          <p:nvPr/>
        </p:nvSpPr>
        <p:spPr>
          <a:xfrm>
            <a:off x="4602200" y="4353300"/>
            <a:ext cx="4133400" cy="30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Calibri"/>
                <a:ea typeface="Calibri"/>
                <a:cs typeface="Calibri"/>
                <a:sym typeface="Calibri"/>
              </a:rPr>
              <a:t>Image obtained from USDA NASS Cropland Data</a:t>
            </a:r>
            <a:endParaRPr sz="1300">
              <a:solidFill>
                <a:schemeClr val="dk2"/>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0"/>
          <p:cNvSpPr txBox="1"/>
          <p:nvPr>
            <p:ph idx="1" type="body"/>
          </p:nvPr>
        </p:nvSpPr>
        <p:spPr>
          <a:xfrm>
            <a:off x="819150" y="911025"/>
            <a:ext cx="3753000" cy="35277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Each region then receives 3 labels corresponding to the 3 crops it has the most.</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There are 15 crops totals.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90,000 images generated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20% is set aside as test datasets</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Among training images, 20% is saved for validation.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Char char="●"/>
            </a:pPr>
            <a:r>
              <a:rPr lang="en" sz="1800">
                <a:latin typeface="Times New Roman"/>
                <a:ea typeface="Times New Roman"/>
                <a:cs typeface="Times New Roman"/>
                <a:sym typeface="Times New Roman"/>
              </a:rPr>
              <a:t>Some restrictions are applied to prevent one label to dominate the dataset. </a:t>
            </a:r>
            <a:endParaRPr sz="1800">
              <a:latin typeface="Times New Roman"/>
              <a:ea typeface="Times New Roman"/>
              <a:cs typeface="Times New Roman"/>
              <a:sym typeface="Times New Roman"/>
            </a:endParaRPr>
          </a:p>
        </p:txBody>
      </p:sp>
      <p:pic>
        <p:nvPicPr>
          <p:cNvPr id="251" name="Google Shape;251;p30"/>
          <p:cNvPicPr preferRelativeResize="0"/>
          <p:nvPr/>
        </p:nvPicPr>
        <p:blipFill>
          <a:blip r:embed="rId3">
            <a:alphaModFix/>
          </a:blip>
          <a:stretch>
            <a:fillRect/>
          </a:stretch>
        </p:blipFill>
        <p:spPr>
          <a:xfrm>
            <a:off x="5268475" y="565875"/>
            <a:ext cx="2800851" cy="3654524"/>
          </a:xfrm>
          <a:prstGeom prst="rect">
            <a:avLst/>
          </a:prstGeom>
          <a:noFill/>
          <a:ln>
            <a:noFill/>
          </a:ln>
        </p:spPr>
      </p:pic>
      <p:sp>
        <p:nvSpPr>
          <p:cNvPr id="252" name="Google Shape;252;p30"/>
          <p:cNvSpPr txBox="1"/>
          <p:nvPr/>
        </p:nvSpPr>
        <p:spPr>
          <a:xfrm>
            <a:off x="4814850" y="4326725"/>
            <a:ext cx="4133400" cy="30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2"/>
                </a:solidFill>
                <a:latin typeface="Calibri"/>
                <a:ea typeface="Calibri"/>
                <a:cs typeface="Calibri"/>
                <a:sym typeface="Calibri"/>
              </a:rPr>
              <a:t>Labels </a:t>
            </a:r>
            <a:r>
              <a:rPr lang="en" sz="1300">
                <a:solidFill>
                  <a:schemeClr val="dk2"/>
                </a:solidFill>
                <a:latin typeface="Calibri"/>
                <a:ea typeface="Calibri"/>
                <a:cs typeface="Calibri"/>
                <a:sym typeface="Calibri"/>
              </a:rPr>
              <a:t>obtained from USDA NASS Cropland Data</a:t>
            </a:r>
            <a:endParaRPr sz="1300">
              <a:solidFill>
                <a:schemeClr val="dk2"/>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31"/>
          <p:cNvPicPr preferRelativeResize="0"/>
          <p:nvPr/>
        </p:nvPicPr>
        <p:blipFill>
          <a:blip r:embed="rId3">
            <a:alphaModFix/>
          </a:blip>
          <a:stretch>
            <a:fillRect/>
          </a:stretch>
        </p:blipFill>
        <p:spPr>
          <a:xfrm>
            <a:off x="633074" y="2185150"/>
            <a:ext cx="2547025" cy="1266550"/>
          </a:xfrm>
          <a:prstGeom prst="rect">
            <a:avLst/>
          </a:prstGeom>
          <a:noFill/>
          <a:ln>
            <a:noFill/>
          </a:ln>
        </p:spPr>
      </p:pic>
      <p:pic>
        <p:nvPicPr>
          <p:cNvPr id="258" name="Google Shape;258;p31"/>
          <p:cNvPicPr preferRelativeResize="0"/>
          <p:nvPr/>
        </p:nvPicPr>
        <p:blipFill>
          <a:blip r:embed="rId4">
            <a:alphaModFix/>
          </a:blip>
          <a:stretch>
            <a:fillRect/>
          </a:stretch>
        </p:blipFill>
        <p:spPr>
          <a:xfrm>
            <a:off x="3504280" y="1735051"/>
            <a:ext cx="5090550" cy="2955801"/>
          </a:xfrm>
          <a:prstGeom prst="rect">
            <a:avLst/>
          </a:prstGeom>
          <a:noFill/>
          <a:ln>
            <a:noFill/>
          </a:ln>
        </p:spPr>
      </p:pic>
      <p:sp>
        <p:nvSpPr>
          <p:cNvPr id="259" name="Google Shape;259;p31"/>
          <p:cNvSpPr/>
          <p:nvPr/>
        </p:nvSpPr>
        <p:spPr>
          <a:xfrm>
            <a:off x="5545850" y="3090700"/>
            <a:ext cx="1169700" cy="6381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24000"/>
              </a:srgbClr>
            </a:outerShdw>
            <a:reflection blurRad="0" dir="5400000" dist="38100" endA="0" endPos="30000" fadeDir="5400012" kx="0" rotWithShape="0" algn="bl" stA="56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0" name="Google Shape;260;p31"/>
          <p:cNvSpPr/>
          <p:nvPr/>
        </p:nvSpPr>
        <p:spPr>
          <a:xfrm rot="-10005051">
            <a:off x="3326148" y="2878062"/>
            <a:ext cx="2166363" cy="425326"/>
          </a:xfrm>
          <a:prstGeom prst="rightArrow">
            <a:avLst>
              <a:gd fmla="val 50000" name="adj1"/>
              <a:gd fmla="val 50000" name="adj2"/>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24000"/>
              </a:srgbClr>
            </a:outerShdw>
            <a:reflection blurRad="0" dir="5400000" dist="38100" endA="0" endPos="30000" fadeDir="5400012" kx="0" rotWithShape="0" algn="bl" stA="56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261" name="Google Shape;261;p31"/>
          <p:cNvSpPr txBox="1"/>
          <p:nvPr/>
        </p:nvSpPr>
        <p:spPr>
          <a:xfrm>
            <a:off x="814350" y="405975"/>
            <a:ext cx="7780500" cy="111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sp>
        <p:nvSpPr>
          <p:cNvPr id="262" name="Google Shape;262;p31"/>
          <p:cNvSpPr txBox="1"/>
          <p:nvPr>
            <p:ph type="title"/>
          </p:nvPr>
        </p:nvSpPr>
        <p:spPr>
          <a:xfrm>
            <a:off x="819150" y="4868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Sampled sub-image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Timeline</a:t>
            </a:r>
            <a:endParaRPr/>
          </a:p>
        </p:txBody>
      </p:sp>
      <p:sp>
        <p:nvSpPr>
          <p:cNvPr id="135" name="Google Shape;135;p14"/>
          <p:cNvSpPr txBox="1"/>
          <p:nvPr>
            <p:ph idx="1" type="body"/>
          </p:nvPr>
        </p:nvSpPr>
        <p:spPr>
          <a:xfrm>
            <a:off x="819150" y="1548975"/>
            <a:ext cx="7505700" cy="28899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Font typeface="Times New Roman"/>
              <a:buAutoNum type="arabicPeriod"/>
            </a:pPr>
            <a:r>
              <a:rPr lang="en" sz="1900">
                <a:latin typeface="Times New Roman"/>
                <a:ea typeface="Times New Roman"/>
                <a:cs typeface="Times New Roman"/>
                <a:sym typeface="Times New Roman"/>
              </a:rPr>
              <a:t>Motivation</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AutoNum type="arabicPeriod"/>
            </a:pPr>
            <a:r>
              <a:rPr lang="en" sz="1900">
                <a:latin typeface="Times New Roman"/>
                <a:ea typeface="Times New Roman"/>
                <a:cs typeface="Times New Roman"/>
                <a:sym typeface="Times New Roman"/>
              </a:rPr>
              <a:t>Background knowledge</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AutoNum type="arabicPeriod"/>
            </a:pPr>
            <a:r>
              <a:rPr lang="en" sz="1900">
                <a:latin typeface="Times New Roman"/>
                <a:ea typeface="Times New Roman"/>
                <a:cs typeface="Times New Roman"/>
                <a:sym typeface="Times New Roman"/>
              </a:rPr>
              <a:t>Obtaining datasets and preprocessing</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AutoNum type="arabicPeriod"/>
            </a:pPr>
            <a:r>
              <a:rPr lang="en" sz="1900">
                <a:latin typeface="Times New Roman"/>
                <a:ea typeface="Times New Roman"/>
                <a:cs typeface="Times New Roman"/>
                <a:sym typeface="Times New Roman"/>
              </a:rPr>
              <a:t>Objective 2: crop vs no crop</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AutoNum type="arabicPeriod"/>
            </a:pPr>
            <a:r>
              <a:rPr lang="en" sz="1900">
                <a:latin typeface="Times New Roman"/>
                <a:ea typeface="Times New Roman"/>
                <a:cs typeface="Times New Roman"/>
                <a:sym typeface="Times New Roman"/>
              </a:rPr>
              <a:t>Objective 3: crop classification</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AutoNum type="arabicPeriod"/>
            </a:pPr>
            <a:r>
              <a:rPr lang="en" sz="1900">
                <a:latin typeface="Times New Roman"/>
                <a:ea typeface="Times New Roman"/>
                <a:cs typeface="Times New Roman"/>
                <a:sym typeface="Times New Roman"/>
              </a:rPr>
              <a:t>Objective 4: crop growth prediction</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Times New Roman"/>
              <a:buAutoNum type="arabicPeriod"/>
            </a:pPr>
            <a:r>
              <a:rPr lang="en" sz="1900">
                <a:latin typeface="Times New Roman"/>
                <a:ea typeface="Times New Roman"/>
                <a:cs typeface="Times New Roman"/>
                <a:sym typeface="Times New Roman"/>
              </a:rPr>
              <a:t>Future works</a:t>
            </a:r>
            <a:endParaRPr sz="19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2"/>
          <p:cNvSpPr txBox="1"/>
          <p:nvPr>
            <p:ph type="title"/>
          </p:nvPr>
        </p:nvSpPr>
        <p:spPr>
          <a:xfrm>
            <a:off x="819150" y="593062"/>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Crop Classification: Neural Network</a:t>
            </a:r>
            <a:endParaRPr/>
          </a:p>
        </p:txBody>
      </p:sp>
      <p:sp>
        <p:nvSpPr>
          <p:cNvPr id="268" name="Google Shape;268;p32"/>
          <p:cNvSpPr txBox="1"/>
          <p:nvPr>
            <p:ph idx="1" type="body"/>
          </p:nvPr>
        </p:nvSpPr>
        <p:spPr>
          <a:xfrm>
            <a:off x="819150" y="1190125"/>
            <a:ext cx="4195200" cy="3248700"/>
          </a:xfrm>
          <a:prstGeom prst="rect">
            <a:avLst/>
          </a:prstGeom>
        </p:spPr>
        <p:txBody>
          <a:bodyPr anchorCtr="0" anchor="t" bIns="91425" lIns="91425" spcFirstLastPara="1" rIns="91425" wrap="square" tIns="91425">
            <a:noAutofit/>
          </a:bodyPr>
          <a:lstStyle/>
          <a:p>
            <a:pPr indent="-323850" lvl="0" marL="457200" rtl="0" algn="l">
              <a:lnSpc>
                <a:spcPct val="10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All layers are followed by a ReLU activation channels except the output layer which uses softmax activation. </a:t>
            </a:r>
            <a:endParaRPr sz="1500">
              <a:latin typeface="Times New Roman"/>
              <a:ea typeface="Times New Roman"/>
              <a:cs typeface="Times New Roman"/>
              <a:sym typeface="Times New Roman"/>
            </a:endParaRPr>
          </a:p>
          <a:p>
            <a:pPr indent="-323850" lvl="0" marL="457200" rtl="0" algn="l">
              <a:lnSpc>
                <a:spcPct val="10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2 CNNs layers with 32 and 64 channels. </a:t>
            </a:r>
            <a:endParaRPr sz="1500">
              <a:latin typeface="Times New Roman"/>
              <a:ea typeface="Times New Roman"/>
              <a:cs typeface="Times New Roman"/>
              <a:sym typeface="Times New Roman"/>
            </a:endParaRPr>
          </a:p>
          <a:p>
            <a:pPr indent="-323850" lvl="1" marL="914400" rtl="0" algn="l">
              <a:lnSpc>
                <a:spcPct val="10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Each layer is followed by a batch </a:t>
            </a:r>
            <a:r>
              <a:rPr lang="en" sz="1500">
                <a:latin typeface="Times New Roman"/>
                <a:ea typeface="Times New Roman"/>
                <a:cs typeface="Times New Roman"/>
                <a:sym typeface="Times New Roman"/>
              </a:rPr>
              <a:t>normalization</a:t>
            </a:r>
            <a:r>
              <a:rPr lang="en" sz="1500">
                <a:latin typeface="Times New Roman"/>
                <a:ea typeface="Times New Roman"/>
                <a:cs typeface="Times New Roman"/>
                <a:sym typeface="Times New Roman"/>
              </a:rPr>
              <a:t> layer and a max pooling layer</a:t>
            </a:r>
            <a:endParaRPr sz="1500">
              <a:latin typeface="Times New Roman"/>
              <a:ea typeface="Times New Roman"/>
              <a:cs typeface="Times New Roman"/>
              <a:sym typeface="Times New Roman"/>
            </a:endParaRPr>
          </a:p>
          <a:p>
            <a:pPr indent="-323850" lvl="0" marL="457200" rtl="0" algn="l">
              <a:lnSpc>
                <a:spcPct val="10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4</a:t>
            </a:r>
            <a:r>
              <a:rPr lang="en" sz="1500">
                <a:latin typeface="Times New Roman"/>
                <a:ea typeface="Times New Roman"/>
                <a:cs typeface="Times New Roman"/>
                <a:sym typeface="Times New Roman"/>
              </a:rPr>
              <a:t> fully-connected layers with 128 nodes each</a:t>
            </a:r>
            <a:endParaRPr sz="1500">
              <a:latin typeface="Times New Roman"/>
              <a:ea typeface="Times New Roman"/>
              <a:cs typeface="Times New Roman"/>
              <a:sym typeface="Times New Roman"/>
            </a:endParaRPr>
          </a:p>
          <a:p>
            <a:pPr indent="-323850" lvl="1" marL="914400" rtl="0" algn="l">
              <a:lnSpc>
                <a:spcPct val="10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A batch </a:t>
            </a:r>
            <a:r>
              <a:rPr lang="en" sz="1500">
                <a:latin typeface="Times New Roman"/>
                <a:ea typeface="Times New Roman"/>
                <a:cs typeface="Times New Roman"/>
                <a:sym typeface="Times New Roman"/>
              </a:rPr>
              <a:t>normalization layer</a:t>
            </a:r>
            <a:r>
              <a:rPr lang="en" sz="1500">
                <a:latin typeface="Times New Roman"/>
                <a:ea typeface="Times New Roman"/>
                <a:cs typeface="Times New Roman"/>
                <a:sym typeface="Times New Roman"/>
              </a:rPr>
              <a:t> after the first FC layer</a:t>
            </a:r>
            <a:endParaRPr sz="1500">
              <a:latin typeface="Times New Roman"/>
              <a:ea typeface="Times New Roman"/>
              <a:cs typeface="Times New Roman"/>
              <a:sym typeface="Times New Roman"/>
            </a:endParaRPr>
          </a:p>
          <a:p>
            <a:pPr indent="-323850" lvl="1" marL="914400" rtl="0" algn="l">
              <a:lnSpc>
                <a:spcPct val="10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A drop-out layer after the third layer. </a:t>
            </a:r>
            <a:endParaRPr sz="1500">
              <a:latin typeface="Times New Roman"/>
              <a:ea typeface="Times New Roman"/>
              <a:cs typeface="Times New Roman"/>
              <a:sym typeface="Times New Roman"/>
            </a:endParaRPr>
          </a:p>
          <a:p>
            <a:pPr indent="-323850" lvl="0" marL="457200" rtl="0" algn="l">
              <a:lnSpc>
                <a:spcPct val="10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Loss function is cross entropy.</a:t>
            </a:r>
            <a:endParaRPr sz="1500">
              <a:latin typeface="Times New Roman"/>
              <a:ea typeface="Times New Roman"/>
              <a:cs typeface="Times New Roman"/>
              <a:sym typeface="Times New Roman"/>
            </a:endParaRPr>
          </a:p>
          <a:p>
            <a:pPr indent="-323850" lvl="0" marL="457200" rtl="0" algn="l">
              <a:lnSpc>
                <a:spcPct val="10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Optimizer is Adam for adaptive learning rate. </a:t>
            </a:r>
            <a:endParaRPr sz="1500">
              <a:latin typeface="Times New Roman"/>
              <a:ea typeface="Times New Roman"/>
              <a:cs typeface="Times New Roman"/>
              <a:sym typeface="Times New Roman"/>
            </a:endParaRPr>
          </a:p>
        </p:txBody>
      </p:sp>
      <p:pic>
        <p:nvPicPr>
          <p:cNvPr id="269" name="Google Shape;269;p32"/>
          <p:cNvPicPr preferRelativeResize="0"/>
          <p:nvPr/>
        </p:nvPicPr>
        <p:blipFill>
          <a:blip r:embed="rId3">
            <a:alphaModFix/>
          </a:blip>
          <a:stretch>
            <a:fillRect/>
          </a:stretch>
        </p:blipFill>
        <p:spPr>
          <a:xfrm>
            <a:off x="5293325" y="1525200"/>
            <a:ext cx="3368327" cy="30002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Issues while building models</a:t>
            </a:r>
            <a:endParaRPr/>
          </a:p>
        </p:txBody>
      </p:sp>
      <p:sp>
        <p:nvSpPr>
          <p:cNvPr id="275" name="Google Shape;275;p33"/>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Font typeface="Times New Roman"/>
              <a:buAutoNum type="arabicPeriod"/>
            </a:pPr>
            <a:r>
              <a:rPr lang="en" sz="1700">
                <a:latin typeface="Times New Roman"/>
                <a:ea typeface="Times New Roman"/>
                <a:cs typeface="Times New Roman"/>
                <a:sym typeface="Times New Roman"/>
              </a:rPr>
              <a:t>Exploding gradients</a:t>
            </a:r>
            <a:endParaRPr sz="1700">
              <a:latin typeface="Times New Roman"/>
              <a:ea typeface="Times New Roman"/>
              <a:cs typeface="Times New Roman"/>
              <a:sym typeface="Times New Roman"/>
            </a:endParaRPr>
          </a:p>
          <a:p>
            <a:pPr indent="-323850" lvl="1" marL="914400" rtl="0" algn="l">
              <a:spcBef>
                <a:spcPts val="0"/>
              </a:spcBef>
              <a:spcAft>
                <a:spcPts val="0"/>
              </a:spcAft>
              <a:buSzPts val="1500"/>
              <a:buFont typeface="Times New Roman"/>
              <a:buAutoNum type="alphaLcPeriod"/>
            </a:pPr>
            <a:r>
              <a:rPr lang="en" sz="1500">
                <a:latin typeface="Times New Roman"/>
                <a:ea typeface="Times New Roman"/>
                <a:cs typeface="Times New Roman"/>
                <a:sym typeface="Times New Roman"/>
              </a:rPr>
              <a:t>Batch normalization: reduce covariate shift</a:t>
            </a:r>
            <a:endParaRPr sz="1500">
              <a:latin typeface="Times New Roman"/>
              <a:ea typeface="Times New Roman"/>
              <a:cs typeface="Times New Roman"/>
              <a:sym typeface="Times New Roman"/>
            </a:endParaRPr>
          </a:p>
          <a:p>
            <a:pPr indent="-323850" lvl="1" marL="914400" rtl="0" algn="l">
              <a:spcBef>
                <a:spcPts val="0"/>
              </a:spcBef>
              <a:spcAft>
                <a:spcPts val="0"/>
              </a:spcAft>
              <a:buSzPts val="1500"/>
              <a:buFont typeface="Times New Roman"/>
              <a:buAutoNum type="alphaLcPeriod"/>
            </a:pPr>
            <a:r>
              <a:rPr lang="en" sz="1500">
                <a:latin typeface="Times New Roman"/>
                <a:ea typeface="Times New Roman"/>
                <a:cs typeface="Times New Roman"/>
                <a:sym typeface="Times New Roman"/>
              </a:rPr>
              <a:t>Gradient Clipping: </a:t>
            </a:r>
            <a:r>
              <a:rPr lang="en" sz="1500">
                <a:latin typeface="Times New Roman"/>
                <a:ea typeface="Times New Roman"/>
                <a:cs typeface="Times New Roman"/>
                <a:sym typeface="Times New Roman"/>
              </a:rPr>
              <a:t>Prevent</a:t>
            </a:r>
            <a:r>
              <a:rPr lang="en" sz="1500">
                <a:latin typeface="Times New Roman"/>
                <a:ea typeface="Times New Roman"/>
                <a:cs typeface="Times New Roman"/>
                <a:sym typeface="Times New Roman"/>
              </a:rPr>
              <a:t> the gradient from exceeding certain value (0.01)</a:t>
            </a:r>
            <a:endParaRPr sz="15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AutoNum type="arabicPeriod"/>
            </a:pPr>
            <a:r>
              <a:rPr lang="en" sz="1700">
                <a:latin typeface="Times New Roman"/>
                <a:ea typeface="Times New Roman"/>
                <a:cs typeface="Times New Roman"/>
                <a:sym typeface="Times New Roman"/>
              </a:rPr>
              <a:t>Slow training due to huge dataset</a:t>
            </a:r>
            <a:endParaRPr sz="1700">
              <a:latin typeface="Times New Roman"/>
              <a:ea typeface="Times New Roman"/>
              <a:cs typeface="Times New Roman"/>
              <a:sym typeface="Times New Roman"/>
            </a:endParaRPr>
          </a:p>
          <a:p>
            <a:pPr indent="-323850" lvl="1" marL="914400" rtl="0" algn="l">
              <a:spcBef>
                <a:spcPts val="0"/>
              </a:spcBef>
              <a:spcAft>
                <a:spcPts val="0"/>
              </a:spcAft>
              <a:buSzPts val="1500"/>
              <a:buFont typeface="Times New Roman"/>
              <a:buAutoNum type="alphaLcPeriod"/>
            </a:pPr>
            <a:r>
              <a:rPr lang="en" sz="1500">
                <a:latin typeface="Times New Roman"/>
                <a:ea typeface="Times New Roman"/>
                <a:cs typeface="Times New Roman"/>
                <a:sym typeface="Times New Roman"/>
              </a:rPr>
              <a:t>Randomized training images: initially 80% of training images are used. At every 5 epochs, 10% of training images are removed and 10% of new training images are loaded into memory.</a:t>
            </a:r>
            <a:endParaRPr sz="1500">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4"/>
          <p:cNvSpPr txBox="1"/>
          <p:nvPr>
            <p:ph type="title"/>
          </p:nvPr>
        </p:nvSpPr>
        <p:spPr>
          <a:xfrm>
            <a:off x="819150" y="47345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Crop Classification: Results</a:t>
            </a:r>
            <a:endParaRPr/>
          </a:p>
        </p:txBody>
      </p:sp>
      <p:pic>
        <p:nvPicPr>
          <p:cNvPr id="281" name="Google Shape;281;p34"/>
          <p:cNvPicPr preferRelativeResize="0"/>
          <p:nvPr/>
        </p:nvPicPr>
        <p:blipFill>
          <a:blip r:embed="rId3">
            <a:alphaModFix/>
          </a:blip>
          <a:stretch>
            <a:fillRect/>
          </a:stretch>
        </p:blipFill>
        <p:spPr>
          <a:xfrm>
            <a:off x="3871250" y="1249325"/>
            <a:ext cx="4932300" cy="2644850"/>
          </a:xfrm>
          <a:prstGeom prst="rect">
            <a:avLst/>
          </a:prstGeom>
          <a:noFill/>
          <a:ln>
            <a:noFill/>
          </a:ln>
        </p:spPr>
      </p:pic>
      <p:sp>
        <p:nvSpPr>
          <p:cNvPr id="282" name="Google Shape;282;p34"/>
          <p:cNvSpPr txBox="1"/>
          <p:nvPr/>
        </p:nvSpPr>
        <p:spPr>
          <a:xfrm>
            <a:off x="721325" y="1190125"/>
            <a:ext cx="3070200" cy="3163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2"/>
              </a:buClr>
              <a:buSzPts val="1400"/>
              <a:buFont typeface="Times New Roman"/>
              <a:buChar char="●"/>
            </a:pPr>
            <a:r>
              <a:rPr lang="en">
                <a:solidFill>
                  <a:schemeClr val="dk2"/>
                </a:solidFill>
                <a:latin typeface="Times New Roman"/>
                <a:ea typeface="Times New Roman"/>
                <a:cs typeface="Times New Roman"/>
                <a:sym typeface="Times New Roman"/>
              </a:rPr>
              <a:t>After 140 epochs, the model reached 82% and 94% accuracy for top 1 and top 3 respectively.</a:t>
            </a:r>
            <a:endParaRPr>
              <a:solidFill>
                <a:schemeClr val="dk2"/>
              </a:solidFill>
              <a:latin typeface="Times New Roman"/>
              <a:ea typeface="Times New Roman"/>
              <a:cs typeface="Times New Roman"/>
              <a:sym typeface="Times New Roman"/>
            </a:endParaRPr>
          </a:p>
          <a:p>
            <a:pPr indent="-317500" lvl="0" marL="457200" rtl="0" algn="l">
              <a:spcBef>
                <a:spcPts val="0"/>
              </a:spcBef>
              <a:spcAft>
                <a:spcPts val="0"/>
              </a:spcAft>
              <a:buClr>
                <a:schemeClr val="dk2"/>
              </a:buClr>
              <a:buSzPts val="1400"/>
              <a:buFont typeface="Times New Roman"/>
              <a:buChar char="●"/>
            </a:pPr>
            <a:r>
              <a:rPr lang="en">
                <a:solidFill>
                  <a:schemeClr val="dk2"/>
                </a:solidFill>
                <a:latin typeface="Times New Roman"/>
                <a:ea typeface="Times New Roman"/>
                <a:cs typeface="Times New Roman"/>
                <a:sym typeface="Times New Roman"/>
              </a:rPr>
              <a:t>From the graph, the model has not converged yet. However, due to limiting computation resources, going further is not an option. </a:t>
            </a:r>
            <a:endParaRPr>
              <a:solidFill>
                <a:schemeClr val="dk2"/>
              </a:solidFill>
              <a:latin typeface="Times New Roman"/>
              <a:ea typeface="Times New Roman"/>
              <a:cs typeface="Times New Roman"/>
              <a:sym typeface="Times New Roman"/>
            </a:endParaRPr>
          </a:p>
          <a:p>
            <a:pPr indent="-317500" lvl="0" marL="457200" rtl="0" algn="l">
              <a:spcBef>
                <a:spcPts val="0"/>
              </a:spcBef>
              <a:spcAft>
                <a:spcPts val="0"/>
              </a:spcAft>
              <a:buClr>
                <a:schemeClr val="dk2"/>
              </a:buClr>
              <a:buSzPts val="1400"/>
              <a:buFont typeface="Times New Roman"/>
              <a:buChar char="●"/>
            </a:pPr>
            <a:r>
              <a:rPr lang="en">
                <a:solidFill>
                  <a:schemeClr val="dk2"/>
                </a:solidFill>
                <a:latin typeface="Times New Roman"/>
                <a:ea typeface="Times New Roman"/>
                <a:cs typeface="Times New Roman"/>
                <a:sym typeface="Times New Roman"/>
              </a:rPr>
              <a:t>The model is not overfitting because test accuracy still increases at similar rate to validation </a:t>
            </a:r>
            <a:r>
              <a:rPr lang="en">
                <a:solidFill>
                  <a:schemeClr val="dk2"/>
                </a:solidFill>
                <a:latin typeface="Times New Roman"/>
                <a:ea typeface="Times New Roman"/>
                <a:cs typeface="Times New Roman"/>
                <a:sym typeface="Times New Roman"/>
              </a:rPr>
              <a:t>accuracy</a:t>
            </a:r>
            <a:r>
              <a:rPr lang="en">
                <a:solidFill>
                  <a:schemeClr val="dk2"/>
                </a:solidFill>
                <a:latin typeface="Times New Roman"/>
                <a:ea typeface="Times New Roman"/>
                <a:cs typeface="Times New Roman"/>
                <a:sym typeface="Times New Roman"/>
              </a:rPr>
              <a:t>. </a:t>
            </a:r>
            <a:endParaRPr>
              <a:solidFill>
                <a:schemeClr val="dk2"/>
              </a:solidFill>
              <a:latin typeface="Times New Roman"/>
              <a:ea typeface="Times New Roman"/>
              <a:cs typeface="Times New Roman"/>
              <a:sym typeface="Times New Roman"/>
            </a:endParaRPr>
          </a:p>
          <a:p>
            <a:pPr indent="-317500" lvl="0" marL="457200" rtl="0" algn="l">
              <a:spcBef>
                <a:spcPts val="0"/>
              </a:spcBef>
              <a:spcAft>
                <a:spcPts val="0"/>
              </a:spcAft>
              <a:buClr>
                <a:schemeClr val="dk2"/>
              </a:buClr>
              <a:buSzPts val="1400"/>
              <a:buFont typeface="Times New Roman"/>
              <a:buChar char="●"/>
            </a:pPr>
            <a:r>
              <a:rPr lang="en">
                <a:solidFill>
                  <a:schemeClr val="dk2"/>
                </a:solidFill>
                <a:latin typeface="Times New Roman"/>
                <a:ea typeface="Times New Roman"/>
                <a:cs typeface="Times New Roman"/>
                <a:sym typeface="Times New Roman"/>
              </a:rPr>
              <a:t>F1 score is used because some labels such as corn represents more than 20% of all labels. </a:t>
            </a:r>
            <a:endParaRPr>
              <a:solidFill>
                <a:schemeClr val="dk2"/>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Objective 4: Crop Growth Prediction</a:t>
            </a:r>
            <a:endParaRPr/>
          </a:p>
        </p:txBody>
      </p:sp>
      <p:sp>
        <p:nvSpPr>
          <p:cNvPr id="288" name="Google Shape;288;p35"/>
          <p:cNvSpPr txBox="1"/>
          <p:nvPr>
            <p:ph idx="1" type="body"/>
          </p:nvPr>
        </p:nvSpPr>
        <p:spPr>
          <a:xfrm>
            <a:off x="819150" y="1602125"/>
            <a:ext cx="7505700" cy="2836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Times New Roman"/>
              <a:buChar char="●"/>
            </a:pPr>
            <a:r>
              <a:rPr lang="en" sz="1200">
                <a:solidFill>
                  <a:srgbClr val="000000"/>
                </a:solidFill>
                <a:latin typeface="Times New Roman"/>
                <a:ea typeface="Times New Roman"/>
                <a:cs typeface="Times New Roman"/>
                <a:sym typeface="Times New Roman"/>
              </a:rPr>
              <a:t>After obtaining the crop classified from an image, objective 4 focuses on predicting the growth stage of that particular plant.</a:t>
            </a:r>
            <a:endParaRPr sz="1200">
              <a:solidFill>
                <a:srgbClr val="000000"/>
              </a:solidFill>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200">
                <a:solidFill>
                  <a:srgbClr val="000000"/>
                </a:solidFill>
                <a:latin typeface="Times New Roman"/>
                <a:ea typeface="Times New Roman"/>
                <a:cs typeface="Times New Roman"/>
                <a:sym typeface="Times New Roman"/>
              </a:rPr>
              <a:t>The predicted growth stage will be compared to the actual growth depending on the particular crop growing season and the actual dates on which the satellite image was taken. </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NDVI (Normalized Difference Vegetation Index) and EVI (Enhanced Vegetation Index) are vegetation indices that measure the amount of healthy vegetation in a given area. During different crop growth stages, the health and density of vegetation change.</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Lower NDVI or EVI values may indicate early growth stages or stress, while higher values often correlate with mature and healthy vegetation. Monitoring these indices over time can provide insights into the progression of crop growth. </a:t>
            </a:r>
            <a:endParaRPr sz="1200">
              <a:solidFill>
                <a:srgbClr val="000000"/>
              </a:solidFill>
              <a:latin typeface="Times New Roman"/>
              <a:ea typeface="Times New Roman"/>
              <a:cs typeface="Times New Roman"/>
              <a:sym typeface="Times New Roman"/>
            </a:endParaRPr>
          </a:p>
          <a:p>
            <a:pPr indent="-304800" lvl="0" marL="457200" rtl="0" algn="l">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By analyzing the temporal trends in these indices, it becomes possible to identify distinct phases of crop development, such as emergence, vegetative growth, flowering, and maturity. </a:t>
            </a:r>
            <a:endParaRPr sz="1200">
              <a:solidFill>
                <a:srgbClr val="000000"/>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Future works</a:t>
            </a:r>
            <a:endParaRPr/>
          </a:p>
        </p:txBody>
      </p:sp>
      <p:sp>
        <p:nvSpPr>
          <p:cNvPr id="294" name="Google Shape;294;p36"/>
          <p:cNvSpPr txBox="1"/>
          <p:nvPr>
            <p:ph idx="1" type="body"/>
          </p:nvPr>
        </p:nvSpPr>
        <p:spPr>
          <a:xfrm>
            <a:off x="819150" y="1615425"/>
            <a:ext cx="7505700" cy="2823300"/>
          </a:xfrm>
          <a:prstGeom prst="rect">
            <a:avLst/>
          </a:prstGeom>
        </p:spPr>
        <p:txBody>
          <a:bodyPr anchorCtr="0" anchor="t" bIns="91425" lIns="91425" spcFirstLastPara="1" rIns="91425" wrap="square" tIns="91425">
            <a:normAutofit lnSpcReduction="20000"/>
          </a:bodyPr>
          <a:lstStyle/>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Crop vs no crop</a:t>
            </a:r>
            <a:endParaRPr sz="1700">
              <a:latin typeface="Times New Roman"/>
              <a:ea typeface="Times New Roman"/>
              <a:cs typeface="Times New Roman"/>
              <a:sym typeface="Times New Roman"/>
            </a:endParaRPr>
          </a:p>
          <a:p>
            <a:pPr indent="-323850" lvl="1" marL="9144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Optimizations for faster training and inference. </a:t>
            </a:r>
            <a:endParaRPr sz="1500">
              <a:latin typeface="Times New Roman"/>
              <a:ea typeface="Times New Roman"/>
              <a:cs typeface="Times New Roman"/>
              <a:sym typeface="Times New Roman"/>
            </a:endParaRPr>
          </a:p>
          <a:p>
            <a:pPr indent="-323850" lvl="1" marL="9144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The transfer learning approach with fine-tuning of the pre-trained weights</a:t>
            </a:r>
            <a:endParaRPr sz="15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Crop classification</a:t>
            </a:r>
            <a:endParaRPr sz="1700">
              <a:latin typeface="Times New Roman"/>
              <a:ea typeface="Times New Roman"/>
              <a:cs typeface="Times New Roman"/>
              <a:sym typeface="Times New Roman"/>
            </a:endParaRPr>
          </a:p>
          <a:p>
            <a:pPr indent="-323850" lvl="1" marL="9144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Detect where each crop is in each image while classifying them. </a:t>
            </a:r>
            <a:endParaRPr sz="1500">
              <a:latin typeface="Times New Roman"/>
              <a:ea typeface="Times New Roman"/>
              <a:cs typeface="Times New Roman"/>
              <a:sym typeface="Times New Roman"/>
            </a:endParaRPr>
          </a:p>
          <a:p>
            <a:pPr indent="-323850" lvl="1" marL="9144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Larger </a:t>
            </a:r>
            <a:r>
              <a:rPr lang="en" sz="1500">
                <a:latin typeface="Times New Roman"/>
                <a:ea typeface="Times New Roman"/>
                <a:cs typeface="Times New Roman"/>
                <a:sym typeface="Times New Roman"/>
              </a:rPr>
              <a:t>dataset</a:t>
            </a:r>
            <a:r>
              <a:rPr lang="en" sz="1500">
                <a:latin typeface="Times New Roman"/>
                <a:ea typeface="Times New Roman"/>
                <a:cs typeface="Times New Roman"/>
                <a:sym typeface="Times New Roman"/>
              </a:rPr>
              <a:t>: expand outside of US; more crops; more signals</a:t>
            </a:r>
            <a:endParaRPr sz="1500">
              <a:latin typeface="Times New Roman"/>
              <a:ea typeface="Times New Roman"/>
              <a:cs typeface="Times New Roman"/>
              <a:sym typeface="Times New Roman"/>
            </a:endParaRPr>
          </a:p>
          <a:p>
            <a:pPr indent="-323850" lvl="1" marL="9144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Optimizations for faster training and inference. </a:t>
            </a:r>
            <a:endParaRPr sz="1500">
              <a:latin typeface="Times New Roman"/>
              <a:ea typeface="Times New Roman"/>
              <a:cs typeface="Times New Roman"/>
              <a:sym typeface="Times New Roman"/>
            </a:endParaRPr>
          </a:p>
          <a:p>
            <a:pPr indent="-323850" lvl="1" marL="914400" rtl="0" algn="l">
              <a:spcBef>
                <a:spcPts val="0"/>
              </a:spcBef>
              <a:spcAft>
                <a:spcPts val="0"/>
              </a:spcAft>
              <a:buSzPts val="1500"/>
              <a:buFont typeface="Times New Roman"/>
              <a:buChar char="○"/>
            </a:pPr>
            <a:r>
              <a:rPr lang="en" sz="1500">
                <a:latin typeface="Times New Roman"/>
                <a:ea typeface="Times New Roman"/>
                <a:cs typeface="Times New Roman"/>
                <a:sym typeface="Times New Roman"/>
              </a:rPr>
              <a:t>Generating cleaner segmentations of CDL using multi year data.</a:t>
            </a:r>
            <a:endParaRPr sz="15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Crop growth</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Predicting sowing and land preparation dates from brightness temperature and current weather patterns.</a:t>
            </a:r>
            <a:endParaRPr sz="1700">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7"/>
          <p:cNvSpPr txBox="1"/>
          <p:nvPr>
            <p:ph type="title"/>
          </p:nvPr>
        </p:nvSpPr>
        <p:spPr>
          <a:xfrm>
            <a:off x="819150" y="209445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5000">
                <a:latin typeface="Times New Roman"/>
                <a:ea typeface="Times New Roman"/>
                <a:cs typeface="Times New Roman"/>
                <a:sym typeface="Times New Roman"/>
              </a:rPr>
              <a:t>Questions?</a:t>
            </a:r>
            <a:endParaRPr sz="5000">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8"/>
          <p:cNvSpPr txBox="1"/>
          <p:nvPr>
            <p:ph type="title"/>
          </p:nvPr>
        </p:nvSpPr>
        <p:spPr>
          <a:xfrm>
            <a:off x="819150" y="442575"/>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Partial success in Segment Anything Model.</a:t>
            </a:r>
            <a:endParaRPr/>
          </a:p>
        </p:txBody>
      </p:sp>
      <p:pic>
        <p:nvPicPr>
          <p:cNvPr id="305" name="Google Shape;305;p38"/>
          <p:cNvPicPr preferRelativeResize="0"/>
          <p:nvPr/>
        </p:nvPicPr>
        <p:blipFill>
          <a:blip r:embed="rId3">
            <a:alphaModFix/>
          </a:blip>
          <a:stretch>
            <a:fillRect/>
          </a:stretch>
        </p:blipFill>
        <p:spPr>
          <a:xfrm>
            <a:off x="3024188" y="1397175"/>
            <a:ext cx="3095613" cy="3038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AF7B51"/>
                </a:solidFill>
              </a:rPr>
              <a:t>What is Crop Classification?</a:t>
            </a:r>
            <a:endParaRPr/>
          </a:p>
        </p:txBody>
      </p:sp>
      <p:sp>
        <p:nvSpPr>
          <p:cNvPr id="141" name="Google Shape;141;p15"/>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Cropland Data Layer (CDL) is provided free by USDA.</a:t>
            </a:r>
            <a:br>
              <a:rPr lang="en" sz="1600">
                <a:latin typeface="Times New Roman"/>
                <a:ea typeface="Times New Roman"/>
                <a:cs typeface="Times New Roman"/>
                <a:sym typeface="Times New Roman"/>
              </a:rPr>
            </a:b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Available every year (with 1 year delay).</a:t>
            </a:r>
            <a:br>
              <a:rPr lang="en" sz="1600">
                <a:latin typeface="Times New Roman"/>
                <a:ea typeface="Times New Roman"/>
                <a:cs typeface="Times New Roman"/>
                <a:sym typeface="Times New Roman"/>
              </a:rPr>
            </a:b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Classified using satellite imagery (e.g. LANDSAT) and ground truth data. </a:t>
            </a:r>
            <a:br>
              <a:rPr lang="en" sz="1600">
                <a:latin typeface="Times New Roman"/>
                <a:ea typeface="Times New Roman"/>
                <a:cs typeface="Times New Roman"/>
                <a:sym typeface="Times New Roman"/>
              </a:rPr>
            </a:br>
            <a:endParaRPr sz="1600">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latin typeface="Times New Roman"/>
                <a:ea typeface="Times New Roman"/>
                <a:cs typeface="Times New Roman"/>
                <a:sym typeface="Times New Roman"/>
              </a:rPr>
              <a:t>Farmers have a legal contract with USDA to provide the info. (i.e. very reliable).</a:t>
            </a:r>
            <a:endParaRPr>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6"/>
          <p:cNvSpPr txBox="1"/>
          <p:nvPr>
            <p:ph type="title"/>
          </p:nvPr>
        </p:nvSpPr>
        <p:spPr>
          <a:xfrm>
            <a:off x="851500" y="647925"/>
            <a:ext cx="38736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AF7B51"/>
                </a:solidFill>
              </a:rPr>
              <a:t>What is the need?</a:t>
            </a:r>
            <a:endParaRPr/>
          </a:p>
        </p:txBody>
      </p:sp>
      <p:sp>
        <p:nvSpPr>
          <p:cNvPr id="147" name="Google Shape;147;p16"/>
          <p:cNvSpPr txBox="1"/>
          <p:nvPr>
            <p:ph idx="1" type="body"/>
          </p:nvPr>
        </p:nvSpPr>
        <p:spPr>
          <a:xfrm>
            <a:off x="851500" y="1505475"/>
            <a:ext cx="4833300" cy="3103200"/>
          </a:xfrm>
          <a:prstGeom prst="rect">
            <a:avLst/>
          </a:prstGeom>
        </p:spPr>
        <p:txBody>
          <a:bodyPr anchorCtr="0" anchor="t" bIns="91425" lIns="91425" spcFirstLastPara="1" rIns="91425" wrap="square" tIns="91425">
            <a:normAutofit fontScale="92500" lnSpcReduction="10000"/>
          </a:bodyPr>
          <a:lstStyle/>
          <a:p>
            <a:pPr indent="-322580" lvl="0" marL="457200" rtl="0" algn="l">
              <a:spcBef>
                <a:spcPts val="0"/>
              </a:spcBef>
              <a:spcAft>
                <a:spcPts val="0"/>
              </a:spcAft>
              <a:buSzPct val="100000"/>
              <a:buFont typeface="Times New Roman"/>
              <a:buChar char="●"/>
            </a:pPr>
            <a:r>
              <a:rPr lang="en" sz="1600">
                <a:latin typeface="Times New Roman"/>
                <a:ea typeface="Times New Roman"/>
                <a:cs typeface="Times New Roman"/>
                <a:sym typeface="Times New Roman"/>
              </a:rPr>
              <a:t>Every farmer wants more water, BUT……..</a:t>
            </a:r>
            <a:br>
              <a:rPr lang="en" sz="1600">
                <a:latin typeface="Times New Roman"/>
                <a:ea typeface="Times New Roman"/>
                <a:cs typeface="Times New Roman"/>
                <a:sym typeface="Times New Roman"/>
              </a:rPr>
            </a:br>
            <a:endParaRPr sz="1600">
              <a:latin typeface="Times New Roman"/>
              <a:ea typeface="Times New Roman"/>
              <a:cs typeface="Times New Roman"/>
              <a:sym typeface="Times New Roman"/>
            </a:endParaRPr>
          </a:p>
          <a:p>
            <a:pPr indent="-322580" lvl="0" marL="457200" rtl="0" algn="l">
              <a:spcBef>
                <a:spcPts val="0"/>
              </a:spcBef>
              <a:spcAft>
                <a:spcPts val="0"/>
              </a:spcAft>
              <a:buSzPct val="100000"/>
              <a:buFont typeface="Times New Roman"/>
              <a:buChar char="●"/>
            </a:pPr>
            <a:r>
              <a:rPr lang="en" sz="1600">
                <a:latin typeface="Times New Roman"/>
                <a:ea typeface="Times New Roman"/>
                <a:cs typeface="Times New Roman"/>
                <a:sym typeface="Times New Roman"/>
              </a:rPr>
              <a:t>Remote sensing models for crop water consumption require knowledge of planted crops spatially.</a:t>
            </a:r>
            <a:br>
              <a:rPr lang="en" sz="1600">
                <a:latin typeface="Times New Roman"/>
                <a:ea typeface="Times New Roman"/>
                <a:cs typeface="Times New Roman"/>
                <a:sym typeface="Times New Roman"/>
              </a:rPr>
            </a:br>
            <a:endParaRPr sz="1600">
              <a:latin typeface="Times New Roman"/>
              <a:ea typeface="Times New Roman"/>
              <a:cs typeface="Times New Roman"/>
              <a:sym typeface="Times New Roman"/>
            </a:endParaRPr>
          </a:p>
          <a:p>
            <a:pPr indent="-322580" lvl="0" marL="457200" rtl="0" algn="l">
              <a:spcBef>
                <a:spcPts val="0"/>
              </a:spcBef>
              <a:spcAft>
                <a:spcPts val="0"/>
              </a:spcAft>
              <a:buSzPct val="100000"/>
              <a:buFont typeface="Times New Roman"/>
              <a:buChar char="●"/>
            </a:pPr>
            <a:r>
              <a:rPr lang="en" sz="1600">
                <a:latin typeface="Times New Roman"/>
                <a:ea typeface="Times New Roman"/>
                <a:cs typeface="Times New Roman"/>
                <a:sym typeface="Times New Roman"/>
              </a:rPr>
              <a:t>These models are used of irrigation/farm management decisions.</a:t>
            </a:r>
            <a:br>
              <a:rPr lang="en" sz="1600">
                <a:latin typeface="Times New Roman"/>
                <a:ea typeface="Times New Roman"/>
                <a:cs typeface="Times New Roman"/>
                <a:sym typeface="Times New Roman"/>
              </a:rPr>
            </a:br>
            <a:endParaRPr sz="1600">
              <a:latin typeface="Times New Roman"/>
              <a:ea typeface="Times New Roman"/>
              <a:cs typeface="Times New Roman"/>
              <a:sym typeface="Times New Roman"/>
            </a:endParaRPr>
          </a:p>
          <a:p>
            <a:pPr indent="-322580" lvl="0" marL="457200" rtl="0" algn="l">
              <a:spcBef>
                <a:spcPts val="0"/>
              </a:spcBef>
              <a:spcAft>
                <a:spcPts val="0"/>
              </a:spcAft>
              <a:buSzPct val="100000"/>
              <a:buFont typeface="Times New Roman"/>
              <a:buChar char="●"/>
            </a:pPr>
            <a:r>
              <a:rPr lang="en" sz="1600">
                <a:latin typeface="Times New Roman"/>
                <a:ea typeface="Times New Roman"/>
                <a:cs typeface="Times New Roman"/>
                <a:sym typeface="Times New Roman"/>
              </a:rPr>
              <a:t>Models run in near real time to dynamically forecast irrigation demand.</a:t>
            </a:r>
            <a:br>
              <a:rPr lang="en" sz="1600">
                <a:latin typeface="Times New Roman"/>
                <a:ea typeface="Times New Roman"/>
                <a:cs typeface="Times New Roman"/>
                <a:sym typeface="Times New Roman"/>
              </a:rPr>
            </a:br>
            <a:endParaRPr sz="1600">
              <a:latin typeface="Times New Roman"/>
              <a:ea typeface="Times New Roman"/>
              <a:cs typeface="Times New Roman"/>
              <a:sym typeface="Times New Roman"/>
            </a:endParaRPr>
          </a:p>
          <a:p>
            <a:pPr indent="-322580" lvl="0" marL="457200" rtl="0" algn="l">
              <a:spcBef>
                <a:spcPts val="0"/>
              </a:spcBef>
              <a:spcAft>
                <a:spcPts val="0"/>
              </a:spcAft>
              <a:buSzPct val="100000"/>
              <a:buFont typeface="Times New Roman"/>
              <a:buChar char="●"/>
            </a:pPr>
            <a:r>
              <a:rPr lang="en" sz="1600">
                <a:latin typeface="Times New Roman"/>
                <a:ea typeface="Times New Roman"/>
                <a:cs typeface="Times New Roman"/>
                <a:sym typeface="Times New Roman"/>
              </a:rPr>
              <a:t>Ogallala</a:t>
            </a:r>
            <a:r>
              <a:rPr lang="en" sz="1600">
                <a:latin typeface="Times New Roman"/>
                <a:ea typeface="Times New Roman"/>
                <a:cs typeface="Times New Roman"/>
                <a:sym typeface="Times New Roman"/>
              </a:rPr>
              <a:t> aquifer slowly depleting.</a:t>
            </a:r>
            <a:endParaRPr sz="1600">
              <a:latin typeface="Times New Roman"/>
              <a:ea typeface="Times New Roman"/>
              <a:cs typeface="Times New Roman"/>
              <a:sym typeface="Times New Roman"/>
            </a:endParaRPr>
          </a:p>
        </p:txBody>
      </p:sp>
      <p:pic>
        <p:nvPicPr>
          <p:cNvPr id="148" name="Google Shape;148;p16"/>
          <p:cNvPicPr preferRelativeResize="0"/>
          <p:nvPr/>
        </p:nvPicPr>
        <p:blipFill>
          <a:blip r:embed="rId3">
            <a:alphaModFix/>
          </a:blip>
          <a:stretch>
            <a:fillRect/>
          </a:stretch>
        </p:blipFill>
        <p:spPr>
          <a:xfrm>
            <a:off x="5734181" y="378275"/>
            <a:ext cx="2952415" cy="43274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7"/>
          <p:cNvSpPr txBox="1"/>
          <p:nvPr>
            <p:ph type="title"/>
          </p:nvPr>
        </p:nvSpPr>
        <p:spPr>
          <a:xfrm>
            <a:off x="657400" y="447750"/>
            <a:ext cx="7505700" cy="954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CDL &amp; LANDSAT image.</a:t>
            </a:r>
            <a:endParaRPr/>
          </a:p>
        </p:txBody>
      </p:sp>
      <p:sp>
        <p:nvSpPr>
          <p:cNvPr id="154" name="Google Shape;154;p1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5" name="Google Shape;155;p17"/>
          <p:cNvPicPr preferRelativeResize="0"/>
          <p:nvPr/>
        </p:nvPicPr>
        <p:blipFill>
          <a:blip r:embed="rId3">
            <a:alphaModFix/>
          </a:blip>
          <a:stretch>
            <a:fillRect/>
          </a:stretch>
        </p:blipFill>
        <p:spPr>
          <a:xfrm>
            <a:off x="615163" y="1181500"/>
            <a:ext cx="7913676" cy="3303940"/>
          </a:xfrm>
          <a:prstGeom prst="rect">
            <a:avLst/>
          </a:prstGeom>
          <a:noFill/>
          <a:ln>
            <a:noFill/>
          </a:ln>
        </p:spPr>
      </p:pic>
      <p:sp>
        <p:nvSpPr>
          <p:cNvPr id="156" name="Google Shape;156;p17"/>
          <p:cNvSpPr txBox="1"/>
          <p:nvPr/>
        </p:nvSpPr>
        <p:spPr>
          <a:xfrm>
            <a:off x="1466550" y="4553300"/>
            <a:ext cx="6210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2"/>
                </a:solidFill>
                <a:latin typeface="Calibri"/>
                <a:ea typeface="Calibri"/>
                <a:cs typeface="Calibri"/>
                <a:sym typeface="Calibri"/>
              </a:rPr>
              <a:t>Difference in most recent CDL Vs actual crop due to the lag in </a:t>
            </a:r>
            <a:r>
              <a:rPr b="1" lang="en" sz="1300">
                <a:solidFill>
                  <a:schemeClr val="dk2"/>
                </a:solidFill>
                <a:latin typeface="Calibri"/>
                <a:ea typeface="Calibri"/>
                <a:cs typeface="Calibri"/>
                <a:sym typeface="Calibri"/>
              </a:rPr>
              <a:t>availability.</a:t>
            </a:r>
            <a:endParaRPr b="1" sz="1300">
              <a:solidFill>
                <a:schemeClr val="dk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8"/>
          <p:cNvSpPr txBox="1"/>
          <p:nvPr>
            <p:ph type="title"/>
          </p:nvPr>
        </p:nvSpPr>
        <p:spPr>
          <a:xfrm>
            <a:off x="754450" y="554450"/>
            <a:ext cx="7505700" cy="64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Objective: </a:t>
            </a:r>
            <a:r>
              <a:rPr lang="en"/>
              <a:t>Preprocessing</a:t>
            </a:r>
            <a:r>
              <a:rPr lang="en"/>
              <a:t>:</a:t>
            </a:r>
            <a:endParaRPr/>
          </a:p>
        </p:txBody>
      </p:sp>
      <p:sp>
        <p:nvSpPr>
          <p:cNvPr id="162" name="Google Shape;162;p18"/>
          <p:cNvSpPr txBox="1"/>
          <p:nvPr>
            <p:ph idx="1" type="body"/>
          </p:nvPr>
        </p:nvSpPr>
        <p:spPr>
          <a:xfrm>
            <a:off x="5113300" y="1400225"/>
            <a:ext cx="3655500" cy="340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latin typeface="Times New Roman"/>
                <a:ea typeface="Times New Roman"/>
                <a:cs typeface="Times New Roman"/>
                <a:sym typeface="Times New Roman"/>
              </a:rPr>
              <a:t>Normalized Difference Index (NDVI)</a:t>
            </a:r>
            <a:endParaRPr sz="1500">
              <a:latin typeface="Times New Roman"/>
              <a:ea typeface="Times New Roman"/>
              <a:cs typeface="Times New Roman"/>
              <a:sym typeface="Times New Roman"/>
            </a:endParaRPr>
          </a:p>
          <a:p>
            <a:pPr indent="0" lvl="0" marL="0" rtl="0" algn="l">
              <a:spcBef>
                <a:spcPts val="1200"/>
              </a:spcBef>
              <a:spcAft>
                <a:spcPts val="0"/>
              </a:spcAft>
              <a:buNone/>
            </a:pPr>
            <a:r>
              <a:rPr lang="en" sz="1500">
                <a:latin typeface="Times New Roman"/>
                <a:ea typeface="Times New Roman"/>
                <a:cs typeface="Times New Roman"/>
                <a:sym typeface="Times New Roman"/>
              </a:rPr>
              <a:t>A v</a:t>
            </a:r>
            <a:r>
              <a:rPr lang="en" sz="1500">
                <a:latin typeface="Times New Roman"/>
                <a:ea typeface="Times New Roman"/>
                <a:cs typeface="Times New Roman"/>
                <a:sym typeface="Times New Roman"/>
              </a:rPr>
              <a:t>ery well known plant growth indicator in agricultural community.</a:t>
            </a:r>
            <a:endParaRPr sz="1500">
              <a:latin typeface="Times New Roman"/>
              <a:ea typeface="Times New Roman"/>
              <a:cs typeface="Times New Roman"/>
              <a:sym typeface="Times New Roman"/>
            </a:endParaRPr>
          </a:p>
          <a:p>
            <a:pPr indent="0" lvl="0" marL="0" rtl="0" algn="l">
              <a:spcBef>
                <a:spcPts val="1200"/>
              </a:spcBef>
              <a:spcAft>
                <a:spcPts val="0"/>
              </a:spcAft>
              <a:buNone/>
            </a:pPr>
            <a:r>
              <a:rPr lang="en" sz="1500">
                <a:latin typeface="Times New Roman"/>
                <a:ea typeface="Times New Roman"/>
                <a:cs typeface="Times New Roman"/>
                <a:sym typeface="Times New Roman"/>
              </a:rPr>
              <a:t>It was calculated for all image dates.</a:t>
            </a:r>
            <a:endParaRPr sz="1500">
              <a:latin typeface="Times New Roman"/>
              <a:ea typeface="Times New Roman"/>
              <a:cs typeface="Times New Roman"/>
              <a:sym typeface="Times New Roman"/>
            </a:endParaRPr>
          </a:p>
          <a:p>
            <a:pPr indent="0" lvl="0" marL="0" rtl="0" algn="l">
              <a:spcBef>
                <a:spcPts val="1200"/>
              </a:spcBef>
              <a:spcAft>
                <a:spcPts val="0"/>
              </a:spcAft>
              <a:buNone/>
            </a:pPr>
            <a:r>
              <a:rPr lang="en" sz="1500">
                <a:latin typeface="Times New Roman"/>
                <a:ea typeface="Times New Roman"/>
                <a:cs typeface="Times New Roman"/>
                <a:sym typeface="Times New Roman"/>
              </a:rPr>
              <a:t>NDVI = (NIR - Red)∕(NIR-Red)</a:t>
            </a:r>
            <a:endParaRPr sz="1500">
              <a:latin typeface="Times New Roman"/>
              <a:ea typeface="Times New Roman"/>
              <a:cs typeface="Times New Roman"/>
              <a:sym typeface="Times New Roman"/>
            </a:endParaRPr>
          </a:p>
          <a:p>
            <a:pPr indent="0" lvl="0" marL="0" rtl="0" algn="l">
              <a:spcBef>
                <a:spcPts val="1200"/>
              </a:spcBef>
              <a:spcAft>
                <a:spcPts val="0"/>
              </a:spcAft>
              <a:buNone/>
            </a:pPr>
            <a:r>
              <a:rPr lang="en" sz="1500">
                <a:latin typeface="Times New Roman"/>
                <a:ea typeface="Times New Roman"/>
                <a:cs typeface="Times New Roman"/>
                <a:sym typeface="Times New Roman"/>
              </a:rPr>
              <a:t>Original dataset size ⇒ Approx. 89 GB. (N,R,G,&amp; IR bands)</a:t>
            </a:r>
            <a:endParaRPr sz="1500">
              <a:latin typeface="Times New Roman"/>
              <a:ea typeface="Times New Roman"/>
              <a:cs typeface="Times New Roman"/>
              <a:sym typeface="Times New Roman"/>
            </a:endParaRPr>
          </a:p>
          <a:p>
            <a:pPr indent="0" lvl="0" marL="0" rtl="0" algn="l">
              <a:spcBef>
                <a:spcPts val="1200"/>
              </a:spcBef>
              <a:spcAft>
                <a:spcPts val="1200"/>
              </a:spcAft>
              <a:buNone/>
            </a:pPr>
            <a:r>
              <a:rPr lang="en" sz="1500">
                <a:latin typeface="Times New Roman"/>
                <a:ea typeface="Times New Roman"/>
                <a:cs typeface="Times New Roman"/>
                <a:sym typeface="Times New Roman"/>
              </a:rPr>
              <a:t>Downsampled dataset ⇒ Approx. 2 GB (NDVI &amp; IR)</a:t>
            </a:r>
            <a:endParaRPr sz="1500">
              <a:latin typeface="Times New Roman"/>
              <a:ea typeface="Times New Roman"/>
              <a:cs typeface="Times New Roman"/>
              <a:sym typeface="Times New Roman"/>
            </a:endParaRPr>
          </a:p>
        </p:txBody>
      </p:sp>
      <p:pic>
        <p:nvPicPr>
          <p:cNvPr id="163" name="Google Shape;163;p18"/>
          <p:cNvPicPr preferRelativeResize="0"/>
          <p:nvPr/>
        </p:nvPicPr>
        <p:blipFill>
          <a:blip r:embed="rId3">
            <a:alphaModFix/>
          </a:blip>
          <a:stretch>
            <a:fillRect/>
          </a:stretch>
        </p:blipFill>
        <p:spPr>
          <a:xfrm>
            <a:off x="754450" y="1400225"/>
            <a:ext cx="4056625" cy="3035900"/>
          </a:xfrm>
          <a:prstGeom prst="rect">
            <a:avLst/>
          </a:prstGeom>
          <a:noFill/>
          <a:ln>
            <a:noFill/>
          </a:ln>
        </p:spPr>
      </p:pic>
      <p:sp>
        <p:nvSpPr>
          <p:cNvPr id="164" name="Google Shape;164;p18"/>
          <p:cNvSpPr txBox="1"/>
          <p:nvPr/>
        </p:nvSpPr>
        <p:spPr>
          <a:xfrm>
            <a:off x="754375" y="4511625"/>
            <a:ext cx="40566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Calibri"/>
                <a:ea typeface="Calibri"/>
                <a:cs typeface="Calibri"/>
                <a:sym typeface="Calibri"/>
              </a:rPr>
              <a:t>NDVI image, with 0% mixed classes.</a:t>
            </a:r>
            <a:endParaRPr sz="1300">
              <a:solidFill>
                <a:schemeClr val="dk2"/>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9"/>
          <p:cNvSpPr txBox="1"/>
          <p:nvPr>
            <p:ph type="title"/>
          </p:nvPr>
        </p:nvSpPr>
        <p:spPr>
          <a:xfrm>
            <a:off x="819150" y="41427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Preprocessing: Continued…</a:t>
            </a:r>
            <a:endParaRPr/>
          </a:p>
        </p:txBody>
      </p:sp>
      <p:sp>
        <p:nvSpPr>
          <p:cNvPr id="170" name="Google Shape;170;p19"/>
          <p:cNvSpPr txBox="1"/>
          <p:nvPr/>
        </p:nvSpPr>
        <p:spPr>
          <a:xfrm>
            <a:off x="819100" y="1664900"/>
            <a:ext cx="37161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2"/>
                </a:solidFill>
                <a:latin typeface="Calibri"/>
                <a:ea typeface="Calibri"/>
                <a:cs typeface="Calibri"/>
                <a:sym typeface="Calibri"/>
              </a:rPr>
              <a:t>CDL classification incorrect classes</a:t>
            </a:r>
            <a:endParaRPr b="1" sz="1300">
              <a:solidFill>
                <a:schemeClr val="dk2"/>
              </a:solidFill>
              <a:latin typeface="Calibri"/>
              <a:ea typeface="Calibri"/>
              <a:cs typeface="Calibri"/>
              <a:sym typeface="Calibri"/>
            </a:endParaRPr>
          </a:p>
        </p:txBody>
      </p:sp>
      <p:grpSp>
        <p:nvGrpSpPr>
          <p:cNvPr id="171" name="Google Shape;171;p19"/>
          <p:cNvGrpSpPr/>
          <p:nvPr/>
        </p:nvGrpSpPr>
        <p:grpSpPr>
          <a:xfrm>
            <a:off x="5075925" y="1503150"/>
            <a:ext cx="2721600" cy="3339075"/>
            <a:chOff x="4618725" y="1503150"/>
            <a:chExt cx="2721600" cy="3339075"/>
          </a:xfrm>
        </p:grpSpPr>
        <p:pic>
          <p:nvPicPr>
            <p:cNvPr id="172" name="Google Shape;172;p19"/>
            <p:cNvPicPr preferRelativeResize="0"/>
            <p:nvPr/>
          </p:nvPicPr>
          <p:blipFill>
            <a:blip r:embed="rId3">
              <a:alphaModFix/>
            </a:blip>
            <a:stretch>
              <a:fillRect/>
            </a:stretch>
          </p:blipFill>
          <p:spPr>
            <a:xfrm>
              <a:off x="4618725" y="2074650"/>
              <a:ext cx="2721450" cy="2767575"/>
            </a:xfrm>
            <a:prstGeom prst="rect">
              <a:avLst/>
            </a:prstGeom>
            <a:noFill/>
            <a:ln>
              <a:noFill/>
            </a:ln>
          </p:spPr>
        </p:pic>
        <p:sp>
          <p:nvSpPr>
            <p:cNvPr id="173" name="Google Shape;173;p19"/>
            <p:cNvSpPr txBox="1"/>
            <p:nvPr/>
          </p:nvSpPr>
          <p:spPr>
            <a:xfrm>
              <a:off x="4618725" y="1503150"/>
              <a:ext cx="2721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dk2"/>
                  </a:solidFill>
                  <a:latin typeface="Calibri"/>
                  <a:ea typeface="Calibri"/>
                  <a:cs typeface="Calibri"/>
                  <a:sym typeface="Calibri"/>
                </a:rPr>
                <a:t>A moving window of 9x9 pix. to filter out mixed signature.</a:t>
              </a:r>
              <a:endParaRPr b="1" sz="1300">
                <a:solidFill>
                  <a:schemeClr val="dk2"/>
                </a:solidFill>
                <a:latin typeface="Calibri"/>
                <a:ea typeface="Calibri"/>
                <a:cs typeface="Calibri"/>
                <a:sym typeface="Calibri"/>
              </a:endParaRPr>
            </a:p>
          </p:txBody>
        </p:sp>
      </p:grpSp>
      <p:pic>
        <p:nvPicPr>
          <p:cNvPr id="174" name="Google Shape;174;p19"/>
          <p:cNvPicPr preferRelativeResize="0"/>
          <p:nvPr/>
        </p:nvPicPr>
        <p:blipFill>
          <a:blip r:embed="rId4">
            <a:alphaModFix/>
          </a:blip>
          <a:stretch>
            <a:fillRect/>
          </a:stretch>
        </p:blipFill>
        <p:spPr>
          <a:xfrm>
            <a:off x="819088" y="2049800"/>
            <a:ext cx="3716118" cy="2788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0"/>
          <p:cNvSpPr txBox="1"/>
          <p:nvPr>
            <p:ph type="title"/>
          </p:nvPr>
        </p:nvSpPr>
        <p:spPr>
          <a:xfrm>
            <a:off x="819150" y="7917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Preprocessing: </a:t>
            </a:r>
            <a:r>
              <a:rPr lang="en"/>
              <a:t>Continued…</a:t>
            </a:r>
            <a:endParaRPr/>
          </a:p>
        </p:txBody>
      </p:sp>
      <p:pic>
        <p:nvPicPr>
          <p:cNvPr id="180" name="Google Shape;180;p20"/>
          <p:cNvPicPr preferRelativeResize="0"/>
          <p:nvPr/>
        </p:nvPicPr>
        <p:blipFill>
          <a:blip r:embed="rId3">
            <a:alphaModFix/>
          </a:blip>
          <a:stretch>
            <a:fillRect/>
          </a:stretch>
        </p:blipFill>
        <p:spPr>
          <a:xfrm>
            <a:off x="4413931" y="1643500"/>
            <a:ext cx="4449531" cy="2674825"/>
          </a:xfrm>
          <a:prstGeom prst="rect">
            <a:avLst/>
          </a:prstGeom>
          <a:noFill/>
          <a:ln>
            <a:noFill/>
          </a:ln>
        </p:spPr>
      </p:pic>
      <p:graphicFrame>
        <p:nvGraphicFramePr>
          <p:cNvPr id="181" name="Google Shape;181;p20"/>
          <p:cNvGraphicFramePr/>
          <p:nvPr/>
        </p:nvGraphicFramePr>
        <p:xfrm>
          <a:off x="653900" y="1643488"/>
          <a:ext cx="3000000" cy="3000000"/>
        </p:xfrm>
        <a:graphic>
          <a:graphicData uri="http://schemas.openxmlformats.org/drawingml/2006/table">
            <a:tbl>
              <a:tblPr>
                <a:noFill/>
                <a:tableStyleId>{1300110E-278A-47F9-ABB2-8A7F5B8A9FEB}</a:tableStyleId>
              </a:tblPr>
              <a:tblGrid>
                <a:gridCol w="934900"/>
                <a:gridCol w="904225"/>
                <a:gridCol w="1920900"/>
              </a:tblGrid>
              <a:tr h="381100">
                <a:tc>
                  <a:txBody>
                    <a:bodyPr/>
                    <a:lstStyle/>
                    <a:p>
                      <a:pPr indent="0" lvl="0" marL="0" rtl="0" algn="l">
                        <a:spcBef>
                          <a:spcPts val="0"/>
                        </a:spcBef>
                        <a:spcAft>
                          <a:spcPts val="0"/>
                        </a:spcAft>
                        <a:buNone/>
                      </a:pPr>
                      <a:r>
                        <a:rPr b="1" lang="en"/>
                        <a:t>Percent</a:t>
                      </a:r>
                      <a:endParaRPr b="1"/>
                    </a:p>
                  </a:txBody>
                  <a:tcPr marT="91425" marB="91425" marR="91425" marL="91425"/>
                </a:tc>
                <a:tc>
                  <a:txBody>
                    <a:bodyPr/>
                    <a:lstStyle/>
                    <a:p>
                      <a:pPr indent="0" lvl="0" marL="0" rtl="0" algn="l">
                        <a:spcBef>
                          <a:spcPts val="0"/>
                        </a:spcBef>
                        <a:spcAft>
                          <a:spcPts val="0"/>
                        </a:spcAft>
                        <a:buNone/>
                      </a:pPr>
                      <a:r>
                        <a:rPr b="1" lang="en"/>
                        <a:t>Crop ID</a:t>
                      </a:r>
                      <a:endParaRPr b="1"/>
                    </a:p>
                  </a:txBody>
                  <a:tcPr marT="91425" marB="91425" marR="91425" marL="91425"/>
                </a:tc>
                <a:tc>
                  <a:txBody>
                    <a:bodyPr/>
                    <a:lstStyle/>
                    <a:p>
                      <a:pPr indent="0" lvl="0" marL="0" rtl="0" algn="l">
                        <a:spcBef>
                          <a:spcPts val="0"/>
                        </a:spcBef>
                        <a:spcAft>
                          <a:spcPts val="0"/>
                        </a:spcAft>
                        <a:buNone/>
                      </a:pPr>
                      <a:r>
                        <a:rPr b="1" lang="en"/>
                        <a:t>Crop Name</a:t>
                      </a:r>
                      <a:endParaRPr b="1"/>
                    </a:p>
                  </a:txBody>
                  <a:tcPr marT="91425" marB="91425" marR="91425" marL="91425"/>
                </a:tc>
              </a:tr>
              <a:tr h="381100">
                <a:tc>
                  <a:txBody>
                    <a:bodyPr/>
                    <a:lstStyle/>
                    <a:p>
                      <a:pPr indent="0" lvl="0" marL="0" rtl="0" algn="l">
                        <a:spcBef>
                          <a:spcPts val="0"/>
                        </a:spcBef>
                        <a:spcAft>
                          <a:spcPts val="0"/>
                        </a:spcAft>
                        <a:buNone/>
                      </a:pPr>
                      <a:r>
                        <a:rPr lang="en"/>
                        <a:t>65.8</a:t>
                      </a:r>
                      <a:endParaRPr/>
                    </a:p>
                  </a:txBody>
                  <a:tcPr marT="91425" marB="91425" marR="91425" marL="91425"/>
                </a:tc>
                <a:tc>
                  <a:txBody>
                    <a:bodyPr/>
                    <a:lstStyle/>
                    <a:p>
                      <a:pPr indent="0" lvl="0" marL="0" rtl="0" algn="l">
                        <a:spcBef>
                          <a:spcPts val="0"/>
                        </a:spcBef>
                        <a:spcAft>
                          <a:spcPts val="0"/>
                        </a:spcAft>
                        <a:buNone/>
                      </a:pPr>
                      <a:r>
                        <a:rPr lang="en"/>
                        <a:t>176</a:t>
                      </a:r>
                      <a:endParaRPr/>
                    </a:p>
                  </a:txBody>
                  <a:tcPr marT="91425" marB="91425" marR="91425" marL="91425"/>
                </a:tc>
                <a:tc>
                  <a:txBody>
                    <a:bodyPr/>
                    <a:lstStyle/>
                    <a:p>
                      <a:pPr indent="0" lvl="0" marL="0" rtl="0" algn="l">
                        <a:spcBef>
                          <a:spcPts val="0"/>
                        </a:spcBef>
                        <a:spcAft>
                          <a:spcPts val="0"/>
                        </a:spcAft>
                        <a:buNone/>
                      </a:pPr>
                      <a:r>
                        <a:rPr lang="en"/>
                        <a:t>Grassland/Pasture</a:t>
                      </a:r>
                      <a:endParaRPr/>
                    </a:p>
                  </a:txBody>
                  <a:tcPr marT="91425" marB="91425" marR="91425" marL="91425"/>
                </a:tc>
              </a:tr>
              <a:tr h="381100">
                <a:tc>
                  <a:txBody>
                    <a:bodyPr/>
                    <a:lstStyle/>
                    <a:p>
                      <a:pPr indent="0" lvl="0" marL="0" rtl="0" algn="l">
                        <a:spcBef>
                          <a:spcPts val="0"/>
                        </a:spcBef>
                        <a:spcAft>
                          <a:spcPts val="0"/>
                        </a:spcAft>
                        <a:buNone/>
                      </a:pPr>
                      <a:r>
                        <a:rPr lang="en"/>
                        <a:t>19.7</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Corn</a:t>
                      </a:r>
                      <a:endParaRPr/>
                    </a:p>
                  </a:txBody>
                  <a:tcPr marT="91425" marB="91425" marR="91425" marL="91425"/>
                </a:tc>
              </a:tr>
              <a:tr h="381100">
                <a:tc>
                  <a:txBody>
                    <a:bodyPr/>
                    <a:lstStyle/>
                    <a:p>
                      <a:pPr indent="0" lvl="0" marL="0" rtl="0" algn="l">
                        <a:spcBef>
                          <a:spcPts val="0"/>
                        </a:spcBef>
                        <a:spcAft>
                          <a:spcPts val="0"/>
                        </a:spcAft>
                        <a:buNone/>
                      </a:pPr>
                      <a:r>
                        <a:rPr lang="en"/>
                        <a:t>6.3</a:t>
                      </a:r>
                      <a:endParaRPr/>
                    </a:p>
                  </a:txBody>
                  <a:tcPr marT="91425" marB="91425" marR="91425" marL="91425"/>
                </a:tc>
                <a:tc>
                  <a:txBody>
                    <a:bodyPr/>
                    <a:lstStyle/>
                    <a:p>
                      <a:pPr indent="0" lvl="0" marL="0" rtl="0" algn="l">
                        <a:spcBef>
                          <a:spcPts val="0"/>
                        </a:spcBef>
                        <a:spcAft>
                          <a:spcPts val="0"/>
                        </a:spcAft>
                        <a:buNone/>
                      </a:pPr>
                      <a:r>
                        <a:rPr lang="en"/>
                        <a:t>24</a:t>
                      </a:r>
                      <a:endParaRPr/>
                    </a:p>
                  </a:txBody>
                  <a:tcPr marT="91425" marB="91425" marR="91425" marL="91425"/>
                </a:tc>
                <a:tc>
                  <a:txBody>
                    <a:bodyPr/>
                    <a:lstStyle/>
                    <a:p>
                      <a:pPr indent="0" lvl="0" marL="0" rtl="0" algn="l">
                        <a:spcBef>
                          <a:spcPts val="0"/>
                        </a:spcBef>
                        <a:spcAft>
                          <a:spcPts val="0"/>
                        </a:spcAft>
                        <a:buNone/>
                      </a:pPr>
                      <a:r>
                        <a:rPr lang="en"/>
                        <a:t>Winter Wheat</a:t>
                      </a:r>
                      <a:endParaRPr/>
                    </a:p>
                  </a:txBody>
                  <a:tcPr marT="91425" marB="91425" marR="91425" marL="91425"/>
                </a:tc>
              </a:tr>
              <a:tr h="381100">
                <a:tc>
                  <a:txBody>
                    <a:bodyPr/>
                    <a:lstStyle/>
                    <a:p>
                      <a:pPr indent="0" lvl="0" marL="0" rtl="0" algn="l">
                        <a:spcBef>
                          <a:spcPts val="0"/>
                        </a:spcBef>
                        <a:spcAft>
                          <a:spcPts val="0"/>
                        </a:spcAft>
                        <a:buNone/>
                      </a:pPr>
                      <a:r>
                        <a:rPr lang="en"/>
                        <a:t>4.6</a:t>
                      </a:r>
                      <a:endParaRPr/>
                    </a:p>
                  </a:txBody>
                  <a:tcPr marT="91425" marB="91425" marR="91425" marL="91425"/>
                </a:tc>
                <a:tc>
                  <a:txBody>
                    <a:bodyPr/>
                    <a:lstStyle/>
                    <a:p>
                      <a:pPr indent="0" lvl="0" marL="0" rtl="0" algn="l">
                        <a:spcBef>
                          <a:spcPts val="0"/>
                        </a:spcBef>
                        <a:spcAft>
                          <a:spcPts val="0"/>
                        </a:spcAft>
                        <a:buNone/>
                      </a:pPr>
                      <a:r>
                        <a:rPr lang="en"/>
                        <a:t>61</a:t>
                      </a:r>
                      <a:endParaRPr/>
                    </a:p>
                  </a:txBody>
                  <a:tcPr marT="91425" marB="91425" marR="91425" marL="91425"/>
                </a:tc>
                <a:tc>
                  <a:txBody>
                    <a:bodyPr/>
                    <a:lstStyle/>
                    <a:p>
                      <a:pPr indent="0" lvl="0" marL="0" rtl="0" algn="l">
                        <a:spcBef>
                          <a:spcPts val="0"/>
                        </a:spcBef>
                        <a:spcAft>
                          <a:spcPts val="0"/>
                        </a:spcAft>
                        <a:buNone/>
                      </a:pPr>
                      <a:r>
                        <a:rPr lang="en"/>
                        <a:t>Fallow/Idle cropland</a:t>
                      </a:r>
                      <a:endParaRPr/>
                    </a:p>
                  </a:txBody>
                  <a:tcPr marT="91425" marB="91425" marR="91425" marL="91425"/>
                </a:tc>
              </a:tr>
              <a:tr h="480475">
                <a:tc>
                  <a:txBody>
                    <a:bodyPr/>
                    <a:lstStyle/>
                    <a:p>
                      <a:pPr indent="0" lvl="0" marL="0" rtl="0" algn="l">
                        <a:spcBef>
                          <a:spcPts val="0"/>
                        </a:spcBef>
                        <a:spcAft>
                          <a:spcPts val="0"/>
                        </a:spcAft>
                        <a:buNone/>
                      </a:pPr>
                      <a:r>
                        <a:rPr lang="en"/>
                        <a:t>1.3</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Sorghum</a:t>
                      </a:r>
                      <a:endParaRPr/>
                    </a:p>
                  </a:txBody>
                  <a:tcPr marT="91425" marB="91425" marR="91425" marL="91425"/>
                </a:tc>
              </a:tr>
              <a:tr h="381100">
                <a:tc>
                  <a:txBody>
                    <a:bodyPr/>
                    <a:lstStyle/>
                    <a:p>
                      <a:pPr indent="0" lvl="0" marL="0" rtl="0" algn="l">
                        <a:spcBef>
                          <a:spcPts val="0"/>
                        </a:spcBef>
                        <a:spcAft>
                          <a:spcPts val="0"/>
                        </a:spcAft>
                        <a:buNone/>
                      </a:pPr>
                      <a:r>
                        <a:rPr lang="en"/>
                        <a:t>0.8</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Soybeans</a:t>
                      </a:r>
                      <a:endParaRPr/>
                    </a:p>
                  </a:txBody>
                  <a:tcPr marT="91425" marB="91425" marR="91425" marL="91425"/>
                </a:tc>
              </a:tr>
            </a:tbl>
          </a:graphicData>
        </a:graphic>
      </p:graphicFrame>
      <p:sp>
        <p:nvSpPr>
          <p:cNvPr id="182" name="Google Shape;182;p20"/>
          <p:cNvSpPr txBox="1"/>
          <p:nvPr/>
        </p:nvSpPr>
        <p:spPr>
          <a:xfrm>
            <a:off x="4876800" y="4368575"/>
            <a:ext cx="35238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dk2"/>
                </a:solidFill>
                <a:latin typeface="Calibri"/>
                <a:ea typeface="Calibri"/>
                <a:cs typeface="Calibri"/>
                <a:sym typeface="Calibri"/>
              </a:rPr>
              <a:t>CDL distribution </a:t>
            </a:r>
            <a:r>
              <a:rPr lang="en" sz="1300">
                <a:solidFill>
                  <a:schemeClr val="dk2"/>
                </a:solidFill>
                <a:latin typeface="Calibri"/>
                <a:ea typeface="Calibri"/>
                <a:cs typeface="Calibri"/>
                <a:sym typeface="Calibri"/>
              </a:rPr>
              <a:t>2022</a:t>
            </a:r>
            <a:endParaRPr sz="1300">
              <a:solidFill>
                <a:schemeClr val="dk2"/>
              </a:solidFill>
              <a:latin typeface="Calibri"/>
              <a:ea typeface="Calibri"/>
              <a:cs typeface="Calibri"/>
              <a:sym typeface="Calibri"/>
            </a:endParaRPr>
          </a:p>
          <a:p>
            <a:pPr indent="0" lvl="0" marL="0" rtl="0" algn="ctr">
              <a:spcBef>
                <a:spcPts val="0"/>
              </a:spcBef>
              <a:spcAft>
                <a:spcPts val="0"/>
              </a:spcAft>
              <a:buNone/>
            </a:pPr>
            <a:r>
              <a:rPr lang="en" sz="1300">
                <a:solidFill>
                  <a:schemeClr val="dk2"/>
                </a:solidFill>
                <a:latin typeface="Calibri"/>
                <a:ea typeface="Calibri"/>
                <a:cs typeface="Calibri"/>
                <a:sym typeface="Calibri"/>
              </a:rPr>
              <a:t>(after moving window filtering)</a:t>
            </a:r>
            <a:endParaRPr sz="1300">
              <a:solidFill>
                <a:schemeClr val="dk2"/>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Objective 2: Crop vs no crop classification</a:t>
            </a:r>
            <a:endParaRPr/>
          </a:p>
        </p:txBody>
      </p:sp>
      <p:sp>
        <p:nvSpPr>
          <p:cNvPr id="188" name="Google Shape;188;p21"/>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The goal is to classify land in an image into crop or no crop areas. </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No crop areas include Forest, Shrubland, Barren, Wetland, Nonag, Aquaculture, Open Water, Snow, Developed area and Grassland.</a:t>
            </a:r>
            <a:endParaRPr sz="1700">
              <a:latin typeface="Times New Roman"/>
              <a:ea typeface="Times New Roman"/>
              <a:cs typeface="Times New Roman"/>
              <a:sym typeface="Times New Roman"/>
            </a:endParaRPr>
          </a:p>
          <a:p>
            <a:pPr indent="-336550" lvl="0" marL="457200" rtl="0" algn="l">
              <a:spcBef>
                <a:spcPts val="0"/>
              </a:spcBef>
              <a:spcAft>
                <a:spcPts val="0"/>
              </a:spcAft>
              <a:buSzPts val="1700"/>
              <a:buFont typeface="Times New Roman"/>
              <a:buChar char="●"/>
            </a:pPr>
            <a:r>
              <a:rPr lang="en" sz="1700">
                <a:latin typeface="Times New Roman"/>
                <a:ea typeface="Times New Roman"/>
                <a:cs typeface="Times New Roman"/>
                <a:sym typeface="Times New Roman"/>
              </a:rPr>
              <a:t>Brightness temperature (apparent temperature) is a measurement of the infrared radiation as seen by the satellite at top of the atmosphere.</a:t>
            </a:r>
            <a:endParaRPr sz="1700">
              <a:latin typeface="Times New Roman"/>
              <a:ea typeface="Times New Roman"/>
              <a:cs typeface="Times New Roman"/>
              <a:sym typeface="Times New Roman"/>
            </a:endParaRPr>
          </a:p>
          <a:p>
            <a:pPr indent="0" lvl="0" marL="0" rtl="0" algn="l">
              <a:spcBef>
                <a:spcPts val="1200"/>
              </a:spcBef>
              <a:spcAft>
                <a:spcPts val="1200"/>
              </a:spcAft>
              <a:buNone/>
            </a:pPr>
            <a:r>
              <a:t/>
            </a:r>
            <a:endParaRPr sz="1700"/>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